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5" r:id="rId4"/>
    <p:sldId id="267" r:id="rId5"/>
    <p:sldId id="284" r:id="rId6"/>
    <p:sldId id="285" r:id="rId7"/>
    <p:sldId id="286" r:id="rId8"/>
    <p:sldId id="268" r:id="rId9"/>
    <p:sldId id="279" r:id="rId10"/>
    <p:sldId id="287" r:id="rId11"/>
    <p:sldId id="288" r:id="rId12"/>
    <p:sldId id="289" r:id="rId13"/>
    <p:sldId id="290" r:id="rId14"/>
    <p:sldId id="291" r:id="rId15"/>
    <p:sldId id="292" r:id="rId16"/>
    <p:sldId id="28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1FB"/>
    <a:srgbClr val="2D6C88"/>
    <a:srgbClr val="40A8C5"/>
    <a:srgbClr val="404040"/>
    <a:srgbClr val="F1E1CE"/>
    <a:srgbClr val="DDC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86378" autoAdjust="0"/>
  </p:normalViewPr>
  <p:slideViewPr>
    <p:cSldViewPr snapToGrid="0" snapToObjects="1">
      <p:cViewPr>
        <p:scale>
          <a:sx n="175" d="100"/>
          <a:sy n="175" d="100"/>
        </p:scale>
        <p:origin x="1896" y="12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88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2" d="100"/>
          <a:sy n="172" d="100"/>
        </p:scale>
        <p:origin x="53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4F349-F75D-8B4F-B44C-563416025ADA}" type="datetimeFigureOut">
              <a:rPr lang="nl-NL" smtClean="0"/>
              <a:t>11-04-16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8F33-4665-354C-96CD-91612004D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0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E75A-098C-204E-B886-F3CF1F2B6C78}" type="datetimeFigureOut">
              <a:rPr lang="nl-NL" smtClean="0"/>
              <a:t>11-04-16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A3B34-9960-5842-8208-A25AC827F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4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68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179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356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9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29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721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194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010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468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1414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217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288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67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404040"/>
                </a:solidFill>
                <a:effectLst/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3200"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 dirty="0" smtClean="0"/>
              <a:t>Klik om de ondertitelstijl van het model te bewerken</a:t>
            </a:r>
            <a:endParaRPr lang="nl-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53451" y="6173918"/>
            <a:ext cx="184957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92AFFE3E-E9CF-364F-9791-24C6C60FE517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79870" y="6173917"/>
            <a:ext cx="3873136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46" y="291561"/>
            <a:ext cx="3131876" cy="8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76236" y="1580991"/>
            <a:ext cx="480313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6235" y="2449286"/>
            <a:ext cx="4803131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07967" y="1580991"/>
            <a:ext cx="489505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449286"/>
            <a:ext cx="4895056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DD39489-110B-7748-86D9-6AE82688F80F}" type="datetime1">
              <a:rPr lang="nl-BE" smtClean="0"/>
              <a:t>11/04/16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7E945D79-A7CB-2448-9F08-568F84BE751F}" type="datetime1">
              <a:rPr lang="nl-BE" smtClean="0"/>
              <a:t>11/04/16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2FA92FC0-C715-F842-BB3E-32A63565E516}" type="datetime1">
              <a:rPr lang="nl-BE" smtClean="0"/>
              <a:t>11/04/16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533D8424-5509-6647-8145-3C8759CFD74B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826622" cy="4152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110000"/>
              <a:defRPr sz="2800"/>
            </a:lvl1pPr>
            <a:lvl2pPr>
              <a:buSzPct val="110000"/>
              <a:defRPr sz="2400"/>
            </a:lvl2pPr>
            <a:lvl3pPr>
              <a:buSzPct val="110000"/>
              <a:defRPr sz="2000"/>
            </a:lvl3pPr>
            <a:lvl4pPr>
              <a:buSzPct val="110000"/>
              <a:defRPr sz="1800"/>
            </a:lvl4pPr>
            <a:lvl5pPr>
              <a:buSzPct val="110000"/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BE50813-2F2C-564E-A28C-4D7647D51DBD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9" name="AutoShape 32"/>
          <p:cNvSpPr>
            <a:spLocks noChangeArrowheads="1"/>
          </p:cNvSpPr>
          <p:nvPr userDrawn="1"/>
        </p:nvSpPr>
        <p:spPr bwMode="gray">
          <a:xfrm>
            <a:off x="1676401" y="1200150"/>
            <a:ext cx="3200399" cy="584200"/>
          </a:xfrm>
          <a:prstGeom prst="chevron">
            <a:avLst>
              <a:gd name="adj" fmla="val 34952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Current regime</a:t>
            </a:r>
          </a:p>
        </p:txBody>
      </p:sp>
      <p:sp>
        <p:nvSpPr>
          <p:cNvPr id="11" name="AutoShape 33"/>
          <p:cNvSpPr>
            <a:spLocks noChangeArrowheads="1"/>
          </p:cNvSpPr>
          <p:nvPr userDrawn="1"/>
        </p:nvSpPr>
        <p:spPr bwMode="gray">
          <a:xfrm>
            <a:off x="5010151" y="1200150"/>
            <a:ext cx="3130549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Transitory regime</a:t>
            </a:r>
          </a:p>
        </p:txBody>
      </p:sp>
      <p:sp>
        <p:nvSpPr>
          <p:cNvPr id="12" name="AutoShape 34"/>
          <p:cNvSpPr>
            <a:spLocks noChangeArrowheads="1"/>
          </p:cNvSpPr>
          <p:nvPr userDrawn="1"/>
        </p:nvSpPr>
        <p:spPr bwMode="gray">
          <a:xfrm>
            <a:off x="8326439" y="1219200"/>
            <a:ext cx="2811462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To be regime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2274105"/>
              </p:ext>
            </p:extLst>
          </p:nvPr>
        </p:nvGraphicFramePr>
        <p:xfrm>
          <a:off x="1690688" y="1844675"/>
          <a:ext cx="9447213" cy="3955026"/>
        </p:xfrm>
        <a:graphic>
          <a:graphicData uri="http://schemas.openxmlformats.org/drawingml/2006/table">
            <a:tbl>
              <a:tblPr/>
              <a:tblGrid>
                <a:gridCol w="3149071"/>
                <a:gridCol w="3149071"/>
                <a:gridCol w="314907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Until 1/1/2011</a:t>
                      </a:r>
                    </a:p>
                  </a:txBody>
                  <a:tcPr marT="72000" marB="72000" anchor="ctr" horzOverflow="overflow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nl-B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From … until …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As of 1/1/2011</a:t>
                      </a: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8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FE56A1A7-21CE-FF44-B7E5-5962664966F5}" type="datetime1">
              <a:rPr lang="nl-BE" smtClean="0"/>
              <a:t>11/04/16</a:t>
            </a:fld>
            <a:endParaRPr lang="en-US" dirty="0"/>
          </a:p>
        </p:txBody>
      </p:sp>
      <p:graphicFrame>
        <p:nvGraphicFramePr>
          <p:cNvPr id="15" name="Group 2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273203851"/>
              </p:ext>
            </p:extLst>
          </p:nvPr>
        </p:nvGraphicFramePr>
        <p:xfrm>
          <a:off x="1676399" y="1487488"/>
          <a:ext cx="9826624" cy="4252912"/>
        </p:xfrm>
        <a:graphic>
          <a:graphicData uri="http://schemas.openxmlformats.org/drawingml/2006/table">
            <a:tbl>
              <a:tblPr/>
              <a:tblGrid>
                <a:gridCol w="1864961"/>
                <a:gridCol w="7961663"/>
              </a:tblGrid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Provision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Title of provision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</a:tr>
              <a:tr h="114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Application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Effective date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Significant issues/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observations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 to relevant legislation, regulation, circular, …</a:t>
                      </a: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18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DE7276F6-C42C-174B-A310-8EC015F04ECB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 bwMode="auto">
          <a:xfrm>
            <a:off x="1708151" y="6489477"/>
            <a:ext cx="282575" cy="1297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57263" rtl="0" eaLnBrk="0" latinLnBrk="0" hangingPunct="0">
              <a:defRPr sz="1900" b="0" i="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 userDrawn="1"/>
        </p:nvGrpSpPr>
        <p:grpSpPr bwMode="auto">
          <a:xfrm>
            <a:off x="1676401" y="1312639"/>
            <a:ext cx="4698999" cy="4478561"/>
            <a:chOff x="300" y="872"/>
            <a:chExt cx="1847" cy="3931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2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6959600" y="1312639"/>
            <a:ext cx="4543423" cy="4478561"/>
            <a:chOff x="300" y="872"/>
            <a:chExt cx="1847" cy="3931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4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276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8746C2FD-C2D7-5144-9880-CEB691146078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1385888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8115300" y="3297238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gray">
          <a:xfrm>
            <a:off x="1681163" y="135413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Objective(s)</a:t>
            </a: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gray">
          <a:xfrm>
            <a:off x="1681163" y="3297237"/>
            <a:ext cx="1862137" cy="1417638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Key provisions</a:t>
            </a:r>
          </a:p>
        </p:txBody>
      </p:sp>
      <p:sp>
        <p:nvSpPr>
          <p:cNvPr id="19" name="Rectangle 4"/>
          <p:cNvSpPr>
            <a:spLocks noChangeArrowheads="1"/>
          </p:cNvSpPr>
          <p:nvPr userDrawn="1"/>
        </p:nvSpPr>
        <p:spPr bwMode="gray">
          <a:xfrm>
            <a:off x="1676401" y="231298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Scope</a:t>
            </a:r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gray">
          <a:xfrm>
            <a:off x="1676401" y="5116512"/>
            <a:ext cx="1862137" cy="569913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Entry in force</a:t>
            </a:r>
          </a:p>
        </p:txBody>
      </p:sp>
      <p:sp>
        <p:nvSpPr>
          <p:cNvPr id="36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2327275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5135562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0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1389064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4114800" y="3300414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2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2330451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5138738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Tussenpagina titel</a:t>
            </a:r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352006"/>
            <a:ext cx="5407023" cy="44341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  <p:graphicFrame>
        <p:nvGraphicFramePr>
          <p:cNvPr id="9" name="Grafiek 8"/>
          <p:cNvGraphicFramePr/>
          <p:nvPr userDrawn="1">
            <p:extLst>
              <p:ext uri="{D42A27DB-BD31-4B8C-83A1-F6EECF244321}">
                <p14:modId xmlns:p14="http://schemas.microsoft.com/office/powerpoint/2010/main" val="115920301"/>
              </p:ext>
            </p:extLst>
          </p:nvPr>
        </p:nvGraphicFramePr>
        <p:xfrm>
          <a:off x="1377405" y="1298720"/>
          <a:ext cx="3971109" cy="455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6AB63E50-3CAC-B348-8D9C-025E6FDE83D9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9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Eindpagina titel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3" y="0"/>
            <a:ext cx="1525587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E4AB6C71-8EC0-EF46-80F5-5D2BE9BA7823}" type="datetime1">
              <a:rPr lang="nl-BE" smtClean="0"/>
              <a:t>11/04/16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618" y="5998664"/>
            <a:ext cx="2652893" cy="7129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66" r:id="rId6"/>
    <p:sldLayoutId id="2147483655" r:id="rId7"/>
    <p:sldLayoutId id="2147483652" r:id="rId8"/>
    <p:sldLayoutId id="2147483665" r:id="rId9"/>
    <p:sldLayoutId id="2147483653" r:id="rId10"/>
    <p:sldLayoutId id="2147483654" r:id="rId11"/>
    <p:sldLayoutId id="214748365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28400" y="2057400"/>
            <a:ext cx="8574622" cy="2057739"/>
          </a:xfrm>
        </p:spPr>
        <p:txBody>
          <a:bodyPr>
            <a:normAutofit/>
          </a:bodyPr>
          <a:lstStyle/>
          <a:p>
            <a:r>
              <a:rPr lang="nl-NL" sz="4800" noProof="0" dirty="0" smtClean="0"/>
              <a:t/>
            </a:r>
            <a:br>
              <a:rPr lang="nl-NL" sz="4800" noProof="0" dirty="0" smtClean="0"/>
            </a:br>
            <a:endParaRPr lang="nl-NL" sz="48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15377" y="2803144"/>
            <a:ext cx="6987645" cy="1124373"/>
          </a:xfrm>
        </p:spPr>
        <p:txBody>
          <a:bodyPr anchor="b">
            <a:noAutofit/>
          </a:bodyPr>
          <a:lstStyle/>
          <a:p>
            <a:r>
              <a:rPr lang="nl-NL" dirty="0"/>
              <a:t>Grondregels van </a:t>
            </a:r>
            <a:r>
              <a:rPr lang="nl-NL" dirty="0" smtClean="0"/>
              <a:t>het</a:t>
            </a:r>
          </a:p>
          <a:p>
            <a:r>
              <a:rPr lang="nl-NL" dirty="0" smtClean="0"/>
              <a:t>Belgisch </a:t>
            </a:r>
            <a:r>
              <a:rPr lang="nl-NL" dirty="0"/>
              <a:t>fiscaal recht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4FA6-3ED6-B44A-906B-2509370DF4A4}" type="datetime1">
              <a:rPr lang="nl-BE" smtClean="0"/>
              <a:t>11/04/16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5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2.b </a:t>
            </a:r>
            <a:r>
              <a:rPr lang="nl-NL" dirty="0" smtClean="0"/>
              <a:t>Invoering van een fiscale wet - beginselen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Alle essentiële elementen van de belastingheffing moeten door een wet zelf worden geregeld: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Belastingplicht;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Belastbaar feit;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Grondslag;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Tarief;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Vrijstellingen.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Minder belangrijke elementen </a:t>
            </a:r>
            <a:r>
              <a:rPr lang="nl-NL" dirty="0"/>
              <a:t>van de belastingheffing </a:t>
            </a:r>
            <a:r>
              <a:rPr lang="nl-NL" dirty="0" smtClean="0"/>
              <a:t>mogen worden gedelegeerd aan de Koning / Minister(raad)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Toetsing van fiscale wetgeving door het Grondwettelijk Hof sinds 2003</a:t>
            </a:r>
          </a:p>
          <a:p>
            <a:pPr>
              <a:buSzPct val="110000"/>
              <a:buFont typeface="Wingdings" charset="2"/>
              <a:buChar char="Ø"/>
            </a:pPr>
            <a:endParaRPr lang="nl-NL" dirty="0" smtClean="0"/>
          </a:p>
          <a:p>
            <a:pPr>
              <a:buSzPct val="110000"/>
              <a:buFont typeface="Wingdings" charset="2"/>
              <a:buChar char="Ø"/>
            </a:pP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2.c Invoering van de fiscale wet </a:t>
            </a:r>
            <a:r>
              <a:rPr lang="nl-NL" dirty="0" smtClean="0"/>
              <a:t>- praktijk (1/2)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Fiscale administratie bereidt een ontwerptekst voor, al dan niet op vraag van de MinFin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Kabinet Financiën reviseert de ontwerptekst, eventueel na overleg met de politieke partij van de MinFin en 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 en legt deze voor aan de </a:t>
            </a:r>
            <a:r>
              <a:rPr lang="nl-NL" dirty="0" err="1" smtClean="0"/>
              <a:t>vice</a:t>
            </a:r>
            <a:r>
              <a:rPr lang="nl-NL" dirty="0" smtClean="0"/>
              <a:t>-kabinetten van de andere partijen ter voorbereiding van een ‘interkabinettenwerkgroep’ (‘IKW’)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Op de IKW wordt de ontwerptekst besproken, de regeringspartijen geven puntsgewijs aan wat ‘onaanvaardbaar’ is (zowel politiek als technisch)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De ontwerptekst wordt herwerkt en opnieuw besproken in IKW totdat het aantal openstaande punten tot een minimum is herleid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2.c Invoering van de fiscale wet </a:t>
            </a:r>
            <a:r>
              <a:rPr lang="nl-NL" dirty="0" smtClean="0"/>
              <a:t>- </a:t>
            </a:r>
            <a:r>
              <a:rPr lang="nl-NL" dirty="0" smtClean="0"/>
              <a:t>praktijk (2/2</a:t>
            </a:r>
            <a:r>
              <a:rPr lang="nl-NL" dirty="0"/>
              <a:t>)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ontwerptekst wordt besproken door de Directeurs Algemeen Beleid (de kabinetschefs van de </a:t>
            </a:r>
            <a:r>
              <a:rPr lang="nl-NL" sz="2000" dirty="0" err="1" smtClean="0"/>
              <a:t>vice</a:t>
            </a:r>
            <a:r>
              <a:rPr lang="nl-NL" sz="2000" dirty="0" smtClean="0"/>
              <a:t>-kabinetten) en het aantal openstaande punten eventueel verder beperkt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Ministerraad of het Kernkabinet aangevuld met de MinFin beslechten de laatste openstaande punten en geven aan het kabinet Financiën de opdracht om het wetsontwerp te finaliseren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ingediend in de Kamer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parlementsleden van meerderheid en oppositie krijgen in de Kamercommissie Financiën de gelegenheid om hun bemerkingen te maken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sz="1800" dirty="0" smtClean="0"/>
              <a:t>Uiterst zelden wordt de tekst nog gewijzigd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door de meerderheid goedgekeurd in de plenaire zitting van de Kamer</a:t>
            </a:r>
            <a:endParaRPr lang="nl-NL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1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2.d Gevolgen van het legaliteitsbeginsel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Fiscale schuld ontstaat enkel uit de wet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Belastbaar feit, grondslag, tarief, vrijstellingen zoals in de wet omschreven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Administratie heeft geen eigen beslissingsbevoegdheid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MOET fiscale schuld invorderen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Mag geen overeenkomsten sluiten over fiscale schuld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Fiscale aangifte is geen bekentenis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Kan ook door belastingplichtige worden rechtgezet (binnen wettelijke termijnen)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Fiscaal recht is van openbare orde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Fiscale rechter past fiscale wet toe en is niet beperkt tot standpunt fiscus of van belasting</a:t>
            </a:r>
            <a:r>
              <a:rPr lang="en-US" dirty="0" err="1" smtClean="0"/>
              <a:t>plichtige</a:t>
            </a: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8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2.d Gevolgen van het legaliteitsbeginsel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Quid ‘rulings’ (voorafgaande beslissingen in fiscale zaken)?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Fiscale wetgeving vaak complex en open tot verschillende interpretaties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Betreft de </a:t>
            </a:r>
            <a:r>
              <a:rPr lang="nl-NL" i="1" dirty="0" smtClean="0"/>
              <a:t>toepassing</a:t>
            </a:r>
            <a:r>
              <a:rPr lang="nl-NL" dirty="0" smtClean="0"/>
              <a:t> van de belastingwetten op </a:t>
            </a:r>
            <a:r>
              <a:rPr lang="nl-NL" i="1" dirty="0" smtClean="0"/>
              <a:t>individuele gevallen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Enkel voor de toekomst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Kan geen vermindering of vrijstelling van belasting tot gevolg hebben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Fundamentele </a:t>
            </a:r>
            <a:r>
              <a:rPr lang="nl-NL" i="1" dirty="0" smtClean="0"/>
              <a:t>vrijheid van belasting </a:t>
            </a:r>
            <a:r>
              <a:rPr lang="nl-NL" dirty="0" smtClean="0"/>
              <a:t>van personen en zaken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Alles is vrij van belasting tenzij de wet anders bepaald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Strikte interpretatie van de fiscale wet (vb. geen radiotaks op </a:t>
            </a:r>
            <a:r>
              <a:rPr lang="nl-NL" dirty="0" err="1" smtClean="0"/>
              <a:t>TV-toestellen</a:t>
            </a:r>
            <a:r>
              <a:rPr lang="nl-NL" dirty="0" smtClean="0"/>
              <a:t>)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Belastingheffing: </a:t>
            </a:r>
            <a:r>
              <a:rPr lang="nl-NL" i="1" dirty="0" smtClean="0"/>
              <a:t>In dubio contra </a:t>
            </a:r>
            <a:r>
              <a:rPr lang="nl-NL" i="1" dirty="0" err="1" smtClean="0"/>
              <a:t>fiscum</a:t>
            </a:r>
            <a:endParaRPr lang="nl-NL" i="1" dirty="0" smtClean="0"/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Belastingvrijstelling: </a:t>
            </a:r>
            <a:r>
              <a:rPr lang="nl-NL" i="1" dirty="0"/>
              <a:t>In dubio </a:t>
            </a:r>
            <a:r>
              <a:rPr lang="nl-NL" i="1" dirty="0" smtClean="0"/>
              <a:t>pro </a:t>
            </a:r>
            <a:r>
              <a:rPr lang="nl-NL" i="1" dirty="0" err="1" smtClean="0"/>
              <a:t>fisco</a:t>
            </a:r>
            <a:endParaRPr lang="nl-NL" i="1" dirty="0"/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Vrije keuze van de minst belaste weg ?</a:t>
            </a:r>
          </a:p>
          <a:p>
            <a:pPr lvl="1">
              <a:buSzPct val="110000"/>
              <a:buFont typeface="Arial" charset="0"/>
              <a:buChar char="•"/>
            </a:pPr>
            <a:endParaRPr lang="nl-NL" dirty="0" smtClean="0"/>
          </a:p>
          <a:p>
            <a:pPr lvl="1">
              <a:buSzPct val="110000"/>
              <a:buFont typeface="Arial" charset="0"/>
              <a:buChar char="•"/>
            </a:pP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12/04/16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2.e Vrije keuze van de minst belaste </a:t>
            </a:r>
            <a:r>
              <a:rPr lang="nl-NL" dirty="0" smtClean="0"/>
              <a:t>weg 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  Les 2       </a:t>
            </a:r>
          </a:p>
          <a:p>
            <a:pPr lvl="1">
              <a:buSzPct val="110000"/>
              <a:buFont typeface="Arial" charset="0"/>
              <a:buChar char="•"/>
            </a:pP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12/04/16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Vragenronde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850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Inleiding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314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1.a. Wat is een belasting? 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225296"/>
            <a:ext cx="9479279" cy="45789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nl-NL" sz="2800" b="1" u="sng" noProof="0" dirty="0" smtClean="0"/>
              <a:t>Belgische definitie</a:t>
            </a:r>
          </a:p>
          <a:p>
            <a:endParaRPr lang="nl-NL" sz="2800" noProof="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3B89D670-E473-804D-9D82-A19A2E056AED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11788"/>
              </p:ext>
            </p:extLst>
          </p:nvPr>
        </p:nvGraphicFramePr>
        <p:xfrm>
          <a:off x="1731265" y="2070872"/>
          <a:ext cx="9113519" cy="3705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9020"/>
                <a:gridCol w="3074499"/>
              </a:tblGrid>
              <a:tr h="1076117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Heffing door </a:t>
                      </a:r>
                      <a:r>
                        <a:rPr lang="nl-NL" sz="2400" b="0" u="sng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openbaar gezag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Geen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privé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8F1FB"/>
                    </a:solidFill>
                  </a:tcPr>
                </a:tc>
              </a:tr>
              <a:tr h="1553725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 de geldmiddelen van personen die binnen het </a:t>
                      </a:r>
                      <a:r>
                        <a:rPr lang="nl-NL" sz="2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grondgebied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wonen of er belangen bezitten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 ‘U.S. Citizenship’ 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076117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 (universeel)</a:t>
                      </a:r>
                      <a:r>
                        <a:rPr lang="nl-NL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voor diensten </a:t>
                      </a:r>
                      <a:r>
                        <a:rPr lang="nl-NL" sz="2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van algemeen nut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 worden aangewend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 retributie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SZ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92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1.b. Soorten belastingen en inkomensmix Be Staat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874272"/>
              </p:ext>
            </p:extLst>
          </p:nvPr>
        </p:nvGraphicFramePr>
        <p:xfrm>
          <a:off x="6702551" y="1960912"/>
          <a:ext cx="4800472" cy="3260315"/>
        </p:xfrm>
        <a:graphic>
          <a:graphicData uri="http://schemas.openxmlformats.org/drawingml/2006/table">
            <a:tbl>
              <a:tblPr/>
              <a:tblGrid>
                <a:gridCol w="1516567"/>
                <a:gridCol w="1421034"/>
                <a:gridCol w="1038909"/>
                <a:gridCol w="823962"/>
              </a:tblGrid>
              <a:tr h="5473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effectLst/>
                          <a:latin typeface="Verdana" charset="0"/>
                        </a:rPr>
                        <a:t>Bron: NBB, cijfers 2014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Totaal </a:t>
                      </a:r>
                      <a:r>
                        <a:rPr lang="nl-NL" sz="9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(in miljoenen)</a:t>
                      </a:r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Courier New" charset="0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C0C0C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600" b="1" i="1" u="none" strike="noStrike">
                          <a:solidFill>
                            <a:srgbClr val="DD0806"/>
                          </a:solidFill>
                          <a:effectLst/>
                          <a:latin typeface="Courier New" charset="0"/>
                        </a:rPr>
                        <a:t>% 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C0C0C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807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Fiscale en parafiscale ontvangsten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179.653 €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100,00%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66.843 €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37,21%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Huishoudens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52.691 €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29,33%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Vennootschappen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13.099 €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7,29%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Andere sectoren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1.053 €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0,59%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Indirecte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51.782 €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28,82%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Werkelijke sociale premies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57.122 €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31,80%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Kapitaalbelastingen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3.906 €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2,17%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4824981" cy="4152900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Directe belastingen (vb. Inkomstenbelasting)</a:t>
            </a:r>
          </a:p>
          <a:p>
            <a:r>
              <a:rPr lang="nl-NL" dirty="0" smtClean="0"/>
              <a:t>Met </a:t>
            </a:r>
            <a:r>
              <a:rPr lang="nl-NL" dirty="0" err="1"/>
              <a:t>I</a:t>
            </a:r>
            <a:r>
              <a:rPr lang="nl-NL" dirty="0" err="1" smtClean="0"/>
              <a:t>nkomstenB</a:t>
            </a:r>
            <a:r>
              <a:rPr lang="nl-NL" dirty="0" smtClean="0"/>
              <a:t> gelijkgestelde belastingen (vb. verkeersbelasting, BIV, eurovignet, …)</a:t>
            </a:r>
          </a:p>
          <a:p>
            <a:r>
              <a:rPr lang="nl-NL" dirty="0" smtClean="0"/>
              <a:t>Indirecte belastingen (vb. BTW, douane, accijnzen, registratierechten)</a:t>
            </a:r>
          </a:p>
          <a:p>
            <a:r>
              <a:rPr lang="nl-NL" dirty="0" smtClean="0"/>
              <a:t>Parafiscaliteit </a:t>
            </a:r>
            <a:r>
              <a:rPr lang="nl-NL" dirty="0" smtClean="0">
                <a:sym typeface="Wingdings"/>
              </a:rPr>
              <a:t> andere cursus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93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</a:t>
            </a:r>
            <a:r>
              <a:rPr lang="nl-NL" dirty="0"/>
              <a:t>federale Staat </a:t>
            </a:r>
            <a:r>
              <a:rPr lang="nl-NL" sz="1800" dirty="0" smtClean="0"/>
              <a:t>(1/3)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122661" cy="4152900"/>
          </a:xfrm>
        </p:spPr>
        <p:txBody>
          <a:bodyPr>
            <a:normAutofit/>
          </a:bodyPr>
          <a:lstStyle/>
          <a:p>
            <a:r>
              <a:rPr lang="nl-NL" dirty="0" smtClean="0"/>
              <a:t>Federale Staat </a:t>
            </a:r>
            <a:r>
              <a:rPr lang="nl-NL" dirty="0" smtClean="0">
                <a:sym typeface="Wingdings"/>
              </a:rPr>
              <a:t> residuele belastingbevoegdheid</a:t>
            </a:r>
            <a:endParaRPr lang="nl-NL" dirty="0" smtClean="0"/>
          </a:p>
          <a:p>
            <a:r>
              <a:rPr lang="nl-NL" dirty="0" smtClean="0"/>
              <a:t>Eigenlijke Gewestbelastingen = door de GW aan de Gewesten toegewezen</a:t>
            </a:r>
          </a:p>
          <a:p>
            <a:pPr lvl="1"/>
            <a:r>
              <a:rPr lang="nl-NL" dirty="0"/>
              <a:t>de leegstandsheffing </a:t>
            </a:r>
            <a:r>
              <a:rPr lang="nl-NL" dirty="0" smtClean="0"/>
              <a:t>bedrijfsruimten</a:t>
            </a:r>
          </a:p>
          <a:p>
            <a:pPr lvl="1"/>
            <a:r>
              <a:rPr lang="nl-NL" dirty="0" smtClean="0"/>
              <a:t>de milieuheffingen</a:t>
            </a:r>
          </a:p>
          <a:p>
            <a:pPr lvl="1"/>
            <a:r>
              <a:rPr lang="nl-NL" dirty="0" smtClean="0"/>
              <a:t>de </a:t>
            </a:r>
            <a:r>
              <a:rPr lang="nl-NL" dirty="0"/>
              <a:t>planbatenheffing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117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federale Staat </a:t>
            </a:r>
            <a:r>
              <a:rPr lang="nl-NL" sz="1800" noProof="0" dirty="0" smtClean="0"/>
              <a:t>(2/3)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1" y="1597840"/>
            <a:ext cx="8967213" cy="4152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1800" dirty="0" smtClean="0"/>
              <a:t>Oneigenlijke Gewestbelastingen: </a:t>
            </a:r>
          </a:p>
          <a:p>
            <a:pPr>
              <a:buFont typeface="Wingdings" charset="2"/>
              <a:buChar char="ü"/>
            </a:pPr>
            <a:r>
              <a:rPr lang="nl-NL" sz="1600" dirty="0" smtClean="0"/>
              <a:t>oorspronkelijk ingevoerd door de federale wetgever</a:t>
            </a:r>
            <a:r>
              <a:rPr lang="nl-NL" sz="1600" dirty="0"/>
              <a:t> </a:t>
            </a:r>
            <a:r>
              <a:rPr lang="nl-NL" sz="1600" dirty="0" smtClean="0"/>
              <a:t>en inkomsten ervan overgedragen aan Gewesten</a:t>
            </a:r>
          </a:p>
          <a:p>
            <a:pPr>
              <a:buFont typeface="Wingdings" charset="2"/>
              <a:buChar char="ü"/>
            </a:pPr>
            <a:r>
              <a:rPr lang="nl-NL" sz="1600" dirty="0" smtClean="0"/>
              <a:t>sinds </a:t>
            </a:r>
            <a:r>
              <a:rPr lang="nl-NL" sz="1600" dirty="0"/>
              <a:t>de vijfde staatshervorming zijn de gewesten bevoegd om de heffingsgrondslag, het tarief (de aanslagvoet) en de vrijstellingen te </a:t>
            </a:r>
            <a:r>
              <a:rPr lang="nl-NL" sz="1600" dirty="0" smtClean="0"/>
              <a:t>regelen</a:t>
            </a:r>
          </a:p>
          <a:p>
            <a:pPr>
              <a:buFont typeface="Wingdings" charset="2"/>
              <a:buChar char="ü"/>
            </a:pPr>
            <a:r>
              <a:rPr lang="nl-NL" sz="1600" dirty="0"/>
              <a:t> </a:t>
            </a:r>
            <a:endParaRPr lang="nl-NL" sz="1600" dirty="0" smtClean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53919"/>
              </p:ext>
            </p:extLst>
          </p:nvPr>
        </p:nvGraphicFramePr>
        <p:xfrm>
          <a:off x="2032000" y="3060530"/>
          <a:ext cx="8128000" cy="219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50182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b="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spelen en weddenschappen;</a:t>
                      </a:r>
                      <a:endParaRPr lang="nl-NL" sz="1300" b="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b="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recht van hypotheekvestiging op onroerende goederen;</a:t>
                      </a:r>
                      <a:endParaRPr lang="nl-NL" sz="1300" b="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automatische ontspanningstoestellen;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schenkingsrecht;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openingsbelasting op de slijterijen van gegiste dranken;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kijk- en luistergeld;</a:t>
                      </a:r>
                      <a:endParaRPr lang="nl-NL" sz="130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successierecht en het recht van overgang bij overlijden van de niet-</a:t>
                      </a:r>
                      <a:r>
                        <a:rPr lang="nl-NL" sz="1300" kern="1200" dirty="0" err="1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rijksinwoners</a:t>
                      </a: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;</a:t>
                      </a:r>
                      <a:endParaRPr lang="nl-NL" sz="13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verkeersbelasting op de autovoertuigen;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21607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onroerende voorheffing;</a:t>
                      </a:r>
                      <a:endParaRPr lang="nl-NL" sz="13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</a:t>
                      </a:r>
                      <a:r>
                        <a:rPr lang="nl-NL" sz="1300" kern="1200" dirty="0" err="1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inverkeerstelling</a:t>
                      </a: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registratierecht op de overdrachten ten bezwarende titel van onroerende goederen;</a:t>
                      </a:r>
                      <a:endParaRPr lang="nl-NL" sz="13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eurovignet.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federale Staat </a:t>
            </a:r>
            <a:r>
              <a:rPr lang="nl-NL" sz="1800" dirty="0" smtClean="0"/>
              <a:t>(3/3)</a:t>
            </a:r>
            <a:endParaRPr lang="nl-NL" sz="1800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1" y="1597840"/>
            <a:ext cx="8967213" cy="4152900"/>
          </a:xfrm>
        </p:spPr>
        <p:txBody>
          <a:bodyPr>
            <a:noAutofit/>
          </a:bodyPr>
          <a:lstStyle/>
          <a:p>
            <a:r>
              <a:rPr lang="nl-NL" sz="1800" dirty="0" smtClean="0"/>
              <a:t>Sinds 1 </a:t>
            </a:r>
            <a:r>
              <a:rPr lang="nl-NL" sz="1800" dirty="0"/>
              <a:t>juli 2014 (aanslagjaar 2015) </a:t>
            </a:r>
            <a:r>
              <a:rPr lang="nl-NL" sz="1800" dirty="0" smtClean="0"/>
              <a:t>kregen de Gewesten </a:t>
            </a:r>
            <a:r>
              <a:rPr lang="nl-NL" sz="1800" dirty="0"/>
              <a:t>ruimere bevoegdheden in de </a:t>
            </a:r>
            <a:r>
              <a:rPr lang="nl-NL" sz="1800" b="1" dirty="0" smtClean="0"/>
              <a:t>personenbelasting</a:t>
            </a:r>
            <a:r>
              <a:rPr lang="nl-NL" sz="1800" dirty="0" smtClean="0"/>
              <a:t> door een </a:t>
            </a:r>
            <a:r>
              <a:rPr lang="nl-NL" sz="1800" dirty="0"/>
              <a:t>systeem van fiscale autonomie via opcentiemen. </a:t>
            </a:r>
            <a:endParaRPr lang="nl-NL" sz="1800" dirty="0" smtClean="0"/>
          </a:p>
          <a:p>
            <a:r>
              <a:rPr lang="nl-NL" sz="1800" dirty="0" smtClean="0"/>
              <a:t>De </a:t>
            </a:r>
            <a:r>
              <a:rPr lang="nl-NL" sz="1800" dirty="0"/>
              <a:t>federale overheid verlaagt het tarief van de totale personenbelasting met ongeveer </a:t>
            </a:r>
            <a:r>
              <a:rPr lang="nl-NL" sz="1800" dirty="0" smtClean="0"/>
              <a:t>25% waarop </a:t>
            </a:r>
            <a:r>
              <a:rPr lang="nl-NL" sz="1800" dirty="0"/>
              <a:t>de </a:t>
            </a:r>
            <a:r>
              <a:rPr lang="nl-NL" sz="1800" dirty="0" smtClean="0"/>
              <a:t>Gewesten </a:t>
            </a:r>
            <a:r>
              <a:rPr lang="nl-NL" sz="1800" dirty="0"/>
              <a:t>zelf een bijkomend tarief (opcentiemen) kunnen voorzien</a:t>
            </a:r>
            <a:r>
              <a:rPr lang="nl-NL" sz="1800" dirty="0" smtClean="0"/>
              <a:t>. </a:t>
            </a:r>
          </a:p>
          <a:p>
            <a:r>
              <a:rPr lang="nl-NL" sz="1800" dirty="0" smtClean="0"/>
              <a:t>De </a:t>
            </a:r>
            <a:r>
              <a:rPr lang="nl-NL" sz="1800" dirty="0"/>
              <a:t>gewesten zijn ook bevoegd om belastingverminderingen en –vermeerderingen, kortingen en belastingkredieten toe te staan. De gewesten zijn exclusief bevoegd voor de volgende belastingverminderingen en belastingkredieten</a:t>
            </a:r>
            <a:r>
              <a:rPr lang="nl-NL" sz="1800" dirty="0" smtClean="0"/>
              <a:t>:</a:t>
            </a:r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 smtClean="0"/>
          </a:p>
          <a:p>
            <a:endParaRPr lang="nl-NL" sz="1800" dirty="0" smtClean="0"/>
          </a:p>
          <a:p>
            <a:r>
              <a:rPr lang="nl-NL" sz="1800" dirty="0" smtClean="0"/>
              <a:t>Er </a:t>
            </a:r>
            <a:r>
              <a:rPr lang="nl-NL" sz="1800" dirty="0"/>
              <a:t>mag </a:t>
            </a:r>
            <a:r>
              <a:rPr lang="nl-NL" sz="1800" dirty="0" smtClean="0"/>
              <a:t>evenwel niet </a:t>
            </a:r>
            <a:r>
              <a:rPr lang="nl-NL" sz="1800" dirty="0"/>
              <a:t>geraakt worden aan de </a:t>
            </a:r>
            <a:r>
              <a:rPr lang="nl-NL" sz="1800" dirty="0" smtClean="0"/>
              <a:t>federale belastbare </a:t>
            </a:r>
            <a:r>
              <a:rPr lang="nl-NL" sz="1800" dirty="0"/>
              <a:t>grondslag</a:t>
            </a:r>
            <a:r>
              <a:rPr lang="nl-NL" sz="1800" dirty="0" smtClean="0"/>
              <a:t>.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03199"/>
              </p:ext>
            </p:extLst>
          </p:nvPr>
        </p:nvGraphicFramePr>
        <p:xfrm>
          <a:off x="2004567" y="3945128"/>
          <a:ext cx="8128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49842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het verwerven of het behouden van de eigen woning (de zogenaamde woonbonus);</a:t>
                      </a: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1200" b="0" dirty="0" smtClean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onderhoud en restauratie van beschermde monumenten en landschappen;</a:t>
                      </a: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de beveiliging van woningen tegen inbraak of brand</a:t>
                      </a:r>
                      <a:r>
                        <a:rPr lang="nl-NL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;</a:t>
                      </a:r>
                      <a:endParaRPr lang="nl-NL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de vernieuwing van woningen in een zone voor positief grootstedelijk beleid;</a:t>
                      </a:r>
                    </a:p>
                  </a:txBody>
                  <a:tcPr marL="68580" marR="68580" marT="0" marB="0"/>
                </a:tc>
              </a:tr>
              <a:tr h="534416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betaald voor prestaties in het kader van plaatselijke werkgelegenheidsagentschappen en voor prestaties betaald met dienstencheques andere dan sociale dienstencheques;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gedaan voor vernieuwing van tegen een redelijke huurprijs verhuurde woningen. </a:t>
                      </a:r>
                      <a:endParaRPr lang="nl-NL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1200" b="0" dirty="0" smtClean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energiebesparende uitgaven in een woning;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5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12081" y="2351315"/>
            <a:ext cx="6609806" cy="1776548"/>
          </a:xfrm>
        </p:spPr>
        <p:txBody>
          <a:bodyPr/>
          <a:lstStyle/>
          <a:p>
            <a:r>
              <a:rPr lang="nl-NL" dirty="0" smtClean="0"/>
              <a:t>2. Invoering van de Belasting: het Legaliteitsbeginsel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063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2.a Grondwettelijke definitie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 marL="0" indent="0">
              <a:buSzPct val="110000"/>
              <a:buNone/>
            </a:pPr>
            <a:r>
              <a:rPr lang="nl-NL" sz="2800" dirty="0" smtClean="0"/>
              <a:t>Artikel 170 GW: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“</a:t>
            </a:r>
            <a:r>
              <a:rPr lang="nl-NL" i="1" dirty="0" smtClean="0"/>
              <a:t>§1. Geen </a:t>
            </a:r>
            <a:r>
              <a:rPr lang="nl-NL" i="1" dirty="0"/>
              <a:t>belasting ten behoeve van de Staat kan worden ingevoerd dan </a:t>
            </a:r>
            <a:r>
              <a:rPr lang="nl-NL" b="1" i="1" dirty="0"/>
              <a:t>door</a:t>
            </a:r>
            <a:r>
              <a:rPr lang="nl-NL" i="1" dirty="0"/>
              <a:t> een wet.  </a:t>
            </a:r>
            <a:endParaRPr lang="nl-NL" i="1" dirty="0" smtClean="0"/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§2</a:t>
            </a:r>
            <a:r>
              <a:rPr lang="nl-NL" i="1" dirty="0"/>
              <a:t>. Geen belasting ten behoeve van de gemeenschap of het gewest kan worden ingevoerd dan </a:t>
            </a:r>
            <a:r>
              <a:rPr lang="nl-NL" b="1" i="1" dirty="0"/>
              <a:t>door</a:t>
            </a:r>
            <a:r>
              <a:rPr lang="nl-NL" i="1" dirty="0"/>
              <a:t> een decreet of een </a:t>
            </a:r>
            <a:r>
              <a:rPr lang="nl-NL" i="1" dirty="0" smtClean="0"/>
              <a:t>&lt;ordonnantie&gt;.…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§3</a:t>
            </a:r>
            <a:r>
              <a:rPr lang="nl-NL" i="1" dirty="0"/>
              <a:t>. Geen last of belasting kan door de provincie </a:t>
            </a:r>
            <a:r>
              <a:rPr lang="nl-NL" i="1" dirty="0" smtClean="0"/>
              <a:t>of </a:t>
            </a:r>
            <a:r>
              <a:rPr lang="nl-NL" i="1" dirty="0"/>
              <a:t>het bovengemeentelijk </a:t>
            </a:r>
            <a:r>
              <a:rPr lang="nl-NL" i="1" dirty="0" smtClean="0"/>
              <a:t>bestuur </a:t>
            </a:r>
            <a:r>
              <a:rPr lang="nl-NL" i="1" dirty="0"/>
              <a:t>worden ingevoerd dan </a:t>
            </a:r>
            <a:r>
              <a:rPr lang="nl-NL" b="1" i="1" dirty="0"/>
              <a:t>door</a:t>
            </a:r>
            <a:r>
              <a:rPr lang="nl-NL" i="1" dirty="0"/>
              <a:t> een beslissing van haar </a:t>
            </a:r>
            <a:r>
              <a:rPr lang="nl-NL" i="1" dirty="0" smtClean="0"/>
              <a:t>raad…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§4</a:t>
            </a:r>
            <a:r>
              <a:rPr lang="nl-NL" i="1" dirty="0"/>
              <a:t>. Geen last of belasting kan door de agglomeratie, de federatie van gemeenten en de gemeente worden ingevoerd dan </a:t>
            </a:r>
            <a:r>
              <a:rPr lang="nl-NL" b="1" i="1" dirty="0"/>
              <a:t>door</a:t>
            </a:r>
            <a:r>
              <a:rPr lang="nl-NL" i="1" dirty="0"/>
              <a:t> een beslissing van hun </a:t>
            </a:r>
            <a:r>
              <a:rPr lang="nl-NL" i="1" dirty="0" smtClean="0"/>
              <a:t>raad…</a:t>
            </a:r>
            <a:r>
              <a:rPr lang="nl-NL" dirty="0" smtClean="0"/>
              <a:t>” (eigen nadruk)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11/04/16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arddi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6312</TotalTime>
  <Words>1154</Words>
  <Application>Microsoft Macintosh PowerPoint</Application>
  <PresentationFormat>Breedbeeld</PresentationFormat>
  <Paragraphs>181</Paragraphs>
  <Slides>16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10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7" baseType="lpstr">
      <vt:lpstr>Calibri</vt:lpstr>
      <vt:lpstr>Chaparral Pro</vt:lpstr>
      <vt:lpstr>Corbel</vt:lpstr>
      <vt:lpstr>Courier New</vt:lpstr>
      <vt:lpstr>ＭＳ Ｐゴシック</vt:lpstr>
      <vt:lpstr>Times New Roman</vt:lpstr>
      <vt:lpstr>Verdana</vt:lpstr>
      <vt:lpstr>Wingdings</vt:lpstr>
      <vt:lpstr>Wingdings 2</vt:lpstr>
      <vt:lpstr>Arial</vt:lpstr>
      <vt:lpstr>Standaarddia</vt:lpstr>
      <vt:lpstr> </vt:lpstr>
      <vt:lpstr>1. Inleiding</vt:lpstr>
      <vt:lpstr>1.a. Wat is een belasting? </vt:lpstr>
      <vt:lpstr>1.b. Soorten belastingen en inkomensmix Be Staat</vt:lpstr>
      <vt:lpstr>1.c. Belastingbevoegdheden in een federale Staat (1/3)</vt:lpstr>
      <vt:lpstr>1.c. Belastingbevoegdheden in een federale Staat (2/3)</vt:lpstr>
      <vt:lpstr>1.c. Belastingbevoegdheden in een federale Staat (3/3)</vt:lpstr>
      <vt:lpstr>2. Invoering van de Belasting: het Legaliteitsbeginsel</vt:lpstr>
      <vt:lpstr>2.a Grondwettelijke definitie</vt:lpstr>
      <vt:lpstr>2.b Invoering van een fiscale wet - beginselen</vt:lpstr>
      <vt:lpstr>2.c Invoering van de fiscale wet - praktijk (1/2)</vt:lpstr>
      <vt:lpstr>2.c Invoering van de fiscale wet - praktijk (2/2)</vt:lpstr>
      <vt:lpstr>2.d Gevolgen van het legaliteitsbeginsel</vt:lpstr>
      <vt:lpstr>2.d Gevolgen van het legaliteitsbeginsel</vt:lpstr>
      <vt:lpstr>2.e Vrije keuze van de minst belaste weg ?</vt:lpstr>
      <vt:lpstr>Vragenronde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 profit rulings and the State Aid finding</dc:title>
  <dc:creator>Mathieu Isenbaert</dc:creator>
  <cp:lastModifiedBy>Mathieu Isenbaert</cp:lastModifiedBy>
  <cp:revision>106</cp:revision>
  <cp:lastPrinted>2016-02-01T20:04:35Z</cp:lastPrinted>
  <dcterms:created xsi:type="dcterms:W3CDTF">2016-01-15T13:36:52Z</dcterms:created>
  <dcterms:modified xsi:type="dcterms:W3CDTF">2016-04-12T06:32:11Z</dcterms:modified>
</cp:coreProperties>
</file>