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67" r:id="rId4"/>
    <p:sldId id="292" r:id="rId5"/>
    <p:sldId id="293" r:id="rId6"/>
    <p:sldId id="294" r:id="rId7"/>
    <p:sldId id="268" r:id="rId8"/>
    <p:sldId id="291" r:id="rId9"/>
    <p:sldId id="296" r:id="rId10"/>
    <p:sldId id="295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C88"/>
    <a:srgbClr val="E8F1FB"/>
    <a:srgbClr val="40A8C5"/>
    <a:srgbClr val="404040"/>
    <a:srgbClr val="F1E1CE"/>
    <a:srgbClr val="DDC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86378" autoAdjust="0"/>
  </p:normalViewPr>
  <p:slideViewPr>
    <p:cSldViewPr snapToGrid="0" snapToObjects="1">
      <p:cViewPr>
        <p:scale>
          <a:sx n="175" d="100"/>
          <a:sy n="175" d="100"/>
        </p:scale>
        <p:origin x="1896" y="12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88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2" d="100"/>
          <a:sy n="172" d="100"/>
        </p:scale>
        <p:origin x="53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4F349-F75D-8B4F-B44C-563416025ADA}" type="datetimeFigureOut">
              <a:rPr lang="nl-NL" smtClean="0"/>
              <a:t>25-04-16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8F33-4665-354C-96CD-91612004D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0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E75A-098C-204E-B886-F3CF1F2B6C78}" type="datetimeFigureOut">
              <a:rPr lang="nl-NL" smtClean="0"/>
              <a:t>25-04-16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A3B34-9960-5842-8208-A25AC827F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4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68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194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2967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278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466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9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2712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053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404040"/>
                </a:solidFill>
                <a:effectLst/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3200"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 dirty="0" smtClean="0"/>
              <a:t>Klik om de ondertitelstijl van het model te bewerken</a:t>
            </a:r>
            <a:endParaRPr lang="nl-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53451" y="6173918"/>
            <a:ext cx="184957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92AFFE3E-E9CF-364F-9791-24C6C60FE517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79870" y="6173917"/>
            <a:ext cx="3873136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46" y="291561"/>
            <a:ext cx="3131876" cy="8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76236" y="1580991"/>
            <a:ext cx="480313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6235" y="2449286"/>
            <a:ext cx="4803131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07967" y="1580991"/>
            <a:ext cx="489505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449286"/>
            <a:ext cx="4895056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DD39489-110B-7748-86D9-6AE82688F80F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7E945D79-A7CB-2448-9F08-568F84BE751F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2FA92FC0-C715-F842-BB3E-32A63565E516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533D8424-5509-6647-8145-3C8759CFD74B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826622" cy="4152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110000"/>
              <a:defRPr sz="2800"/>
            </a:lvl1pPr>
            <a:lvl2pPr>
              <a:buSzPct val="110000"/>
              <a:defRPr sz="2400"/>
            </a:lvl2pPr>
            <a:lvl3pPr>
              <a:buSzPct val="110000"/>
              <a:defRPr sz="2000"/>
            </a:lvl3pPr>
            <a:lvl4pPr>
              <a:buSzPct val="110000"/>
              <a:defRPr sz="1800"/>
            </a:lvl4pPr>
            <a:lvl5pPr>
              <a:buSzPct val="110000"/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BE50813-2F2C-564E-A28C-4D7647D51DBD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9" name="AutoShape 32"/>
          <p:cNvSpPr>
            <a:spLocks noChangeArrowheads="1"/>
          </p:cNvSpPr>
          <p:nvPr userDrawn="1"/>
        </p:nvSpPr>
        <p:spPr bwMode="gray">
          <a:xfrm>
            <a:off x="1676401" y="1200150"/>
            <a:ext cx="3200399" cy="584200"/>
          </a:xfrm>
          <a:prstGeom prst="chevron">
            <a:avLst>
              <a:gd name="adj" fmla="val 34952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Current regime</a:t>
            </a:r>
          </a:p>
        </p:txBody>
      </p:sp>
      <p:sp>
        <p:nvSpPr>
          <p:cNvPr id="11" name="AutoShape 33"/>
          <p:cNvSpPr>
            <a:spLocks noChangeArrowheads="1"/>
          </p:cNvSpPr>
          <p:nvPr userDrawn="1"/>
        </p:nvSpPr>
        <p:spPr bwMode="gray">
          <a:xfrm>
            <a:off x="5010151" y="1200150"/>
            <a:ext cx="3130549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Transitory regime</a:t>
            </a:r>
          </a:p>
        </p:txBody>
      </p:sp>
      <p:sp>
        <p:nvSpPr>
          <p:cNvPr id="12" name="AutoShape 34"/>
          <p:cNvSpPr>
            <a:spLocks noChangeArrowheads="1"/>
          </p:cNvSpPr>
          <p:nvPr userDrawn="1"/>
        </p:nvSpPr>
        <p:spPr bwMode="gray">
          <a:xfrm>
            <a:off x="8326439" y="1219200"/>
            <a:ext cx="2811462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To be regime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2274105"/>
              </p:ext>
            </p:extLst>
          </p:nvPr>
        </p:nvGraphicFramePr>
        <p:xfrm>
          <a:off x="1690688" y="1844675"/>
          <a:ext cx="9447213" cy="3955026"/>
        </p:xfrm>
        <a:graphic>
          <a:graphicData uri="http://schemas.openxmlformats.org/drawingml/2006/table">
            <a:tbl>
              <a:tblPr/>
              <a:tblGrid>
                <a:gridCol w="3149071"/>
                <a:gridCol w="3149071"/>
                <a:gridCol w="314907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Until 1/1/2011</a:t>
                      </a:r>
                    </a:p>
                  </a:txBody>
                  <a:tcPr marT="72000" marB="72000" anchor="ctr" horzOverflow="overflow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nl-B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From … until …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As of 1/1/2011</a:t>
                      </a: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8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FE56A1A7-21CE-FF44-B7E5-5962664966F5}" type="datetime1">
              <a:rPr lang="nl-BE" smtClean="0"/>
              <a:t>25/04/16</a:t>
            </a:fld>
            <a:endParaRPr lang="en-US" dirty="0"/>
          </a:p>
        </p:txBody>
      </p:sp>
      <p:graphicFrame>
        <p:nvGraphicFramePr>
          <p:cNvPr id="15" name="Group 2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273203851"/>
              </p:ext>
            </p:extLst>
          </p:nvPr>
        </p:nvGraphicFramePr>
        <p:xfrm>
          <a:off x="1676399" y="1487488"/>
          <a:ext cx="9826624" cy="4252912"/>
        </p:xfrm>
        <a:graphic>
          <a:graphicData uri="http://schemas.openxmlformats.org/drawingml/2006/table">
            <a:tbl>
              <a:tblPr/>
              <a:tblGrid>
                <a:gridCol w="1864961"/>
                <a:gridCol w="7961663"/>
              </a:tblGrid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Provision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Title of provision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</a:tr>
              <a:tr h="114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Application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Effective date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Significant issues/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observations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 to relevant legislation, regulation, circular, …</a:t>
                      </a: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18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DE7276F6-C42C-174B-A310-8EC015F04ECB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 bwMode="auto">
          <a:xfrm>
            <a:off x="1708151" y="6489477"/>
            <a:ext cx="282575" cy="1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57263" rtl="0" eaLnBrk="0" latinLnBrk="0" hangingPunct="0">
              <a:defRPr sz="1900" b="0" i="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 userDrawn="1"/>
        </p:nvGrpSpPr>
        <p:grpSpPr bwMode="auto">
          <a:xfrm>
            <a:off x="1676401" y="1312639"/>
            <a:ext cx="4698999" cy="4478561"/>
            <a:chOff x="300" y="872"/>
            <a:chExt cx="1847" cy="3931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2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6959600" y="1312639"/>
            <a:ext cx="4543423" cy="4478561"/>
            <a:chOff x="300" y="872"/>
            <a:chExt cx="1847" cy="3931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4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276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8746C2FD-C2D7-5144-9880-CEB691146078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1385888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8115300" y="3297238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gray">
          <a:xfrm>
            <a:off x="1681163" y="135413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Objective(s)</a:t>
            </a: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gray">
          <a:xfrm>
            <a:off x="1681163" y="3297237"/>
            <a:ext cx="1862137" cy="1417638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Key provisions</a:t>
            </a:r>
          </a:p>
        </p:txBody>
      </p:sp>
      <p:sp>
        <p:nvSpPr>
          <p:cNvPr id="19" name="Rectangle 4"/>
          <p:cNvSpPr>
            <a:spLocks noChangeArrowheads="1"/>
          </p:cNvSpPr>
          <p:nvPr userDrawn="1"/>
        </p:nvSpPr>
        <p:spPr bwMode="gray">
          <a:xfrm>
            <a:off x="1676401" y="231298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Scope</a:t>
            </a:r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gray">
          <a:xfrm>
            <a:off x="1676401" y="5116512"/>
            <a:ext cx="1862137" cy="569913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Entry in force</a:t>
            </a:r>
          </a:p>
        </p:txBody>
      </p:sp>
      <p:sp>
        <p:nvSpPr>
          <p:cNvPr id="36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2327275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5135562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0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1389064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4114800" y="3300414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2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2330451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5138738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Tussenpagina titel</a:t>
            </a:r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352006"/>
            <a:ext cx="5407023" cy="44341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  <p:graphicFrame>
        <p:nvGraphicFramePr>
          <p:cNvPr id="9" name="Grafiek 8"/>
          <p:cNvGraphicFramePr/>
          <p:nvPr userDrawn="1">
            <p:extLst>
              <p:ext uri="{D42A27DB-BD31-4B8C-83A1-F6EECF244321}">
                <p14:modId xmlns:p14="http://schemas.microsoft.com/office/powerpoint/2010/main" val="115920301"/>
              </p:ext>
            </p:extLst>
          </p:nvPr>
        </p:nvGraphicFramePr>
        <p:xfrm>
          <a:off x="1377405" y="1298720"/>
          <a:ext cx="3971109" cy="455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6AB63E50-3CAC-B348-8D9C-025E6FDE83D9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9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Eindpagina titel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3" y="0"/>
            <a:ext cx="1525587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E4AB6C71-8EC0-EF46-80F5-5D2BE9BA7823}" type="datetime1">
              <a:rPr lang="nl-BE" smtClean="0"/>
              <a:t>25/04/16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618" y="5998664"/>
            <a:ext cx="2652893" cy="7129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66" r:id="rId6"/>
    <p:sldLayoutId id="2147483655" r:id="rId7"/>
    <p:sldLayoutId id="2147483652" r:id="rId8"/>
    <p:sldLayoutId id="2147483665" r:id="rId9"/>
    <p:sldLayoutId id="2147483653" r:id="rId10"/>
    <p:sldLayoutId id="2147483654" r:id="rId11"/>
    <p:sldLayoutId id="214748365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28400" y="2057400"/>
            <a:ext cx="8574622" cy="2057739"/>
          </a:xfrm>
        </p:spPr>
        <p:txBody>
          <a:bodyPr>
            <a:normAutofit/>
          </a:bodyPr>
          <a:lstStyle/>
          <a:p>
            <a:r>
              <a:rPr lang="nl-NL" sz="4800" noProof="0" dirty="0" smtClean="0"/>
              <a:t/>
            </a:r>
            <a:br>
              <a:rPr lang="nl-NL" sz="4800" noProof="0" dirty="0" smtClean="0"/>
            </a:br>
            <a:endParaRPr lang="nl-NL" sz="48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15377" y="2803144"/>
            <a:ext cx="6987645" cy="1124373"/>
          </a:xfrm>
        </p:spPr>
        <p:txBody>
          <a:bodyPr anchor="b">
            <a:noAutofit/>
          </a:bodyPr>
          <a:lstStyle/>
          <a:p>
            <a:r>
              <a:rPr lang="nl-NL" dirty="0"/>
              <a:t>Grondregels van </a:t>
            </a:r>
            <a:r>
              <a:rPr lang="nl-NL" dirty="0" smtClean="0"/>
              <a:t>het</a:t>
            </a:r>
          </a:p>
          <a:p>
            <a:r>
              <a:rPr lang="nl-NL" dirty="0" smtClean="0"/>
              <a:t>Belgisch </a:t>
            </a:r>
            <a:r>
              <a:rPr lang="nl-NL" dirty="0"/>
              <a:t>fiscaal recht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4FA6-3ED6-B44A-906B-2509370DF4A4}" type="datetime1">
              <a:rPr lang="nl-BE" smtClean="0"/>
              <a:t>25/04/16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5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3.b Einde ‘vrije keuze voor minst belaste weg’?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789714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>
              <a:buSzPct val="110000"/>
            </a:pPr>
            <a:r>
              <a:rPr lang="nl-NL" dirty="0" smtClean="0"/>
              <a:t>Objectief element: schending doelstelling van een fiscale bepaling</a:t>
            </a:r>
          </a:p>
          <a:p>
            <a:pPr lvl="1">
              <a:buSzPct val="110000"/>
            </a:pPr>
            <a:r>
              <a:rPr lang="nl-NL" dirty="0" smtClean="0"/>
              <a:t>Fiscus moet dit aantonen</a:t>
            </a:r>
          </a:p>
          <a:p>
            <a:pPr lvl="1">
              <a:buSzPct val="110000"/>
            </a:pPr>
            <a:r>
              <a:rPr lang="nl-NL" dirty="0" smtClean="0"/>
              <a:t>Legaliteitsbeginsel: moeten duidelijk en kenbaar zijn voor belastingplichtige</a:t>
            </a:r>
          </a:p>
          <a:p>
            <a:pPr>
              <a:buSzPct val="110000"/>
            </a:pPr>
            <a:r>
              <a:rPr lang="nl-NL" dirty="0" smtClean="0"/>
              <a:t>Subjectief element: doelstelling van de verrichting(en) is het ontwijken </a:t>
            </a:r>
            <a:r>
              <a:rPr lang="nl-NL" dirty="0"/>
              <a:t>van </a:t>
            </a:r>
            <a:r>
              <a:rPr lang="nl-NL" dirty="0" smtClean="0"/>
              <a:t>inkomstenbelastingen</a:t>
            </a:r>
          </a:p>
          <a:p>
            <a:pPr lvl="1">
              <a:buSzPct val="110000"/>
            </a:pPr>
            <a:r>
              <a:rPr lang="nl-NL" dirty="0" smtClean="0"/>
              <a:t>Belastingplichtige moet bestaan van een ander, niet-fiscaal motief voor de geviseerde transactie(s) aantonen</a:t>
            </a:r>
          </a:p>
          <a:p>
            <a:pPr lvl="1">
              <a:buSzPct val="110000"/>
            </a:pPr>
            <a:r>
              <a:rPr lang="nl-NL" dirty="0" smtClean="0"/>
              <a:t>Moeten de ‘niet-fiscale motieven’ doorslaggevend zijn of volstaat het dat ze re</a:t>
            </a:r>
            <a:r>
              <a:rPr lang="en-US" dirty="0" err="1" smtClean="0"/>
              <a:t>ëel</a:t>
            </a:r>
            <a:r>
              <a:rPr lang="en-US" dirty="0" smtClean="0"/>
              <a:t> maar </a:t>
            </a:r>
            <a:r>
              <a:rPr lang="nl-NL" dirty="0" smtClean="0"/>
              <a:t>bijkomstig zijn?</a:t>
            </a:r>
          </a:p>
          <a:p>
            <a:pPr marL="0" indent="0">
              <a:buSzPct val="110000"/>
              <a:buNone/>
            </a:pPr>
            <a:r>
              <a:rPr lang="nl-NL" sz="2800" dirty="0" smtClean="0">
                <a:solidFill>
                  <a:srgbClr val="2D6C88"/>
                </a:solidFill>
              </a:rPr>
              <a:t>+</a:t>
            </a:r>
            <a:r>
              <a:rPr lang="nl-NL" dirty="0" smtClean="0"/>
              <a:t> Minder specifieke </a:t>
            </a:r>
            <a:r>
              <a:rPr lang="nl-NL" dirty="0" err="1" smtClean="0"/>
              <a:t>anti-misbruikbepalingen</a:t>
            </a:r>
            <a:endParaRPr lang="nl-NL" dirty="0" smtClean="0"/>
          </a:p>
          <a:p>
            <a:pPr marL="0" indent="0">
              <a:buSzPct val="110000"/>
              <a:buNone/>
            </a:pPr>
            <a:r>
              <a:rPr lang="nl-NL" sz="2800" dirty="0" smtClean="0">
                <a:solidFill>
                  <a:srgbClr val="2D6C88"/>
                </a:solidFill>
              </a:rPr>
              <a:t>-</a:t>
            </a:r>
            <a:r>
              <a:rPr lang="nl-NL" dirty="0" smtClean="0"/>
              <a:t>  Rechtsonzekerheid neemt toe </a:t>
            </a:r>
            <a:r>
              <a:rPr lang="nl-NL" dirty="0" smtClean="0">
                <a:sym typeface="Wingdings"/>
              </a:rPr>
              <a:t> belang Dienst Voorafgaande Beslissingen</a:t>
            </a: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36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Vragenronde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850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Vrije keuze van de minst belaste weg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314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2.a. Principiële onbelastbaarheid – klassieke leer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/>
          </a:bodyPr>
          <a:lstStyle/>
          <a:p>
            <a:r>
              <a:rPr lang="nl-NL" dirty="0" smtClean="0"/>
              <a:t>‘</a:t>
            </a:r>
            <a:r>
              <a:rPr lang="nl-NL" dirty="0" err="1" smtClean="0"/>
              <a:t>Brepols</a:t>
            </a:r>
            <a:r>
              <a:rPr lang="nl-NL" dirty="0" smtClean="0"/>
              <a:t>’ – doctrine: er is geen belastingfraude wanneer</a:t>
            </a:r>
          </a:p>
          <a:p>
            <a:pPr lvl="1"/>
            <a:r>
              <a:rPr lang="nl-NL" dirty="0" smtClean="0"/>
              <a:t>Partijen handelingen verrichten met het uitsluitend doel de belastingdruk te verminderen</a:t>
            </a:r>
          </a:p>
          <a:p>
            <a:pPr lvl="1"/>
            <a:r>
              <a:rPr lang="nl-NL" dirty="0" smtClean="0"/>
              <a:t>Wanneer die handelingen geen wettelijke verplichtingen schenden, en</a:t>
            </a:r>
          </a:p>
          <a:p>
            <a:pPr lvl="1"/>
            <a:r>
              <a:rPr lang="nl-NL" dirty="0" smtClean="0"/>
              <a:t>De partijen alle gevolgen van die handelingen aanvaarden. </a:t>
            </a:r>
          </a:p>
          <a:p>
            <a:pPr lvl="1"/>
            <a:r>
              <a:rPr lang="nl-NL" dirty="0" smtClean="0"/>
              <a:t>= belasting</a:t>
            </a:r>
            <a:r>
              <a:rPr lang="nl-NL" i="1" dirty="0" smtClean="0"/>
              <a:t>ontwijking </a:t>
            </a:r>
            <a:r>
              <a:rPr lang="nl-NL" dirty="0" smtClean="0"/>
              <a:t>is toegestaan</a:t>
            </a:r>
          </a:p>
        </p:txBody>
      </p:sp>
    </p:spTree>
    <p:extLst>
      <p:ext uri="{BB962C8B-B14F-4D97-AF65-F5344CB8AC3E}">
        <p14:creationId xmlns:p14="http://schemas.microsoft.com/office/powerpoint/2010/main" val="16693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2.a. Principiële </a:t>
            </a:r>
            <a:r>
              <a:rPr lang="nl-NL" dirty="0"/>
              <a:t>onbelastbaarheid – klassieke leer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/>
          </a:bodyPr>
          <a:lstStyle/>
          <a:p>
            <a:r>
              <a:rPr lang="nl-NL" dirty="0" smtClean="0"/>
              <a:t>Belasting</a:t>
            </a:r>
            <a:r>
              <a:rPr lang="nl-NL" i="1" dirty="0" smtClean="0"/>
              <a:t>ontwijking</a:t>
            </a:r>
            <a:r>
              <a:rPr lang="nl-NL" dirty="0" smtClean="0"/>
              <a:t> (“</a:t>
            </a:r>
            <a:r>
              <a:rPr lang="nl-NL" dirty="0" err="1" smtClean="0"/>
              <a:t>tax</a:t>
            </a:r>
            <a:r>
              <a:rPr lang="nl-NL" dirty="0" smtClean="0"/>
              <a:t> </a:t>
            </a:r>
            <a:r>
              <a:rPr lang="nl-NL" dirty="0" err="1" smtClean="0"/>
              <a:t>avoidance</a:t>
            </a:r>
            <a:r>
              <a:rPr lang="nl-NL" dirty="0" smtClean="0"/>
              <a:t>” / “</a:t>
            </a:r>
            <a:r>
              <a:rPr lang="nl-NL" dirty="0" err="1"/>
              <a:t>é</a:t>
            </a:r>
            <a:r>
              <a:rPr lang="nl-NL" dirty="0" err="1" smtClean="0"/>
              <a:t>vasion</a:t>
            </a:r>
            <a:r>
              <a:rPr lang="nl-NL" dirty="0" smtClean="0"/>
              <a:t> fiscale”)</a:t>
            </a:r>
          </a:p>
          <a:p>
            <a:pPr lvl="1"/>
            <a:r>
              <a:rPr lang="nl-NL" dirty="0" smtClean="0"/>
              <a:t>principieel toegestaan, behalve wanneer een fiscale (algemene of specifieke) antimisbruikbepaling van toepassing is</a:t>
            </a:r>
          </a:p>
          <a:p>
            <a:r>
              <a:rPr lang="nl-NL" dirty="0" smtClean="0"/>
              <a:t>Belasting</a:t>
            </a:r>
            <a:r>
              <a:rPr lang="nl-NL" i="1" dirty="0" smtClean="0"/>
              <a:t>ontduiking</a:t>
            </a:r>
            <a:r>
              <a:rPr lang="nl-NL" dirty="0" smtClean="0"/>
              <a:t> (“</a:t>
            </a:r>
            <a:r>
              <a:rPr lang="nl-NL" dirty="0" err="1" smtClean="0"/>
              <a:t>tax</a:t>
            </a:r>
            <a:r>
              <a:rPr lang="nl-NL" dirty="0" smtClean="0"/>
              <a:t> </a:t>
            </a:r>
            <a:r>
              <a:rPr lang="nl-NL" dirty="0" err="1" smtClean="0"/>
              <a:t>evasion</a:t>
            </a:r>
            <a:r>
              <a:rPr lang="nl-NL" dirty="0" smtClean="0"/>
              <a:t>” / “</a:t>
            </a:r>
            <a:r>
              <a:rPr lang="nl-NL" dirty="0"/>
              <a:t>fraude </a:t>
            </a:r>
            <a:r>
              <a:rPr lang="nl-NL" dirty="0" smtClean="0"/>
              <a:t>fiscale”)</a:t>
            </a:r>
          </a:p>
          <a:p>
            <a:pPr lvl="1"/>
            <a:r>
              <a:rPr lang="nl-NL" dirty="0" smtClean="0"/>
              <a:t>steeds verboden, strafrechtelijk </a:t>
            </a:r>
            <a:r>
              <a:rPr lang="nl-NL" dirty="0" err="1" smtClean="0"/>
              <a:t>sanctioneerbaar</a:t>
            </a:r>
            <a:r>
              <a:rPr lang="nl-NL" dirty="0" smtClean="0"/>
              <a:t> </a:t>
            </a:r>
          </a:p>
          <a:p>
            <a:pPr lvl="1"/>
            <a:r>
              <a:rPr lang="nl-NL" dirty="0" smtClean="0"/>
              <a:t>Vb. partijen </a:t>
            </a:r>
            <a:r>
              <a:rPr lang="nl-NL" dirty="0"/>
              <a:t>aanvaarden </a:t>
            </a:r>
            <a:r>
              <a:rPr lang="nl-NL" i="1" dirty="0"/>
              <a:t>niet </a:t>
            </a:r>
            <a:r>
              <a:rPr lang="nl-NL" dirty="0"/>
              <a:t>alle gevolgen van hun handelingen = </a:t>
            </a:r>
            <a:r>
              <a:rPr lang="nl-NL" dirty="0" smtClean="0"/>
              <a:t>“simulatie”</a:t>
            </a:r>
          </a:p>
          <a:p>
            <a:pPr lvl="1"/>
            <a:r>
              <a:rPr lang="nl-NL" dirty="0" smtClean="0"/>
              <a:t>Vb. partijen overtreden dwingende wettelijke bepalingen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206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2.b. Voorbeelden ‘minst belaste weg’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/>
          </a:bodyPr>
          <a:lstStyle/>
          <a:p>
            <a:r>
              <a:rPr lang="nl-NL" dirty="0" smtClean="0"/>
              <a:t>“Sale </a:t>
            </a:r>
            <a:r>
              <a:rPr lang="nl-NL" dirty="0" err="1" smtClean="0"/>
              <a:t>and</a:t>
            </a:r>
            <a:r>
              <a:rPr lang="nl-NL" dirty="0" smtClean="0"/>
              <a:t> lease-back” operaties</a:t>
            </a:r>
          </a:p>
          <a:p>
            <a:pPr lvl="1"/>
            <a:r>
              <a:rPr lang="nl-NL" dirty="0" smtClean="0"/>
              <a:t>Vennootschap X heeft materieel vast actief volledig afgeschreven</a:t>
            </a:r>
          </a:p>
          <a:p>
            <a:pPr lvl="1"/>
            <a:r>
              <a:rPr lang="nl-NL" dirty="0" smtClean="0"/>
              <a:t>Verkoopt </a:t>
            </a:r>
            <a:r>
              <a:rPr lang="nl-NL" dirty="0"/>
              <a:t>materieel vast actief </a:t>
            </a:r>
            <a:r>
              <a:rPr lang="nl-NL" dirty="0" smtClean="0"/>
              <a:t>aan dochtervennootschap / leasingmaatschappij</a:t>
            </a:r>
          </a:p>
          <a:p>
            <a:pPr lvl="1"/>
            <a:r>
              <a:rPr lang="nl-NL" dirty="0" smtClean="0"/>
              <a:t>Geniet fiscaal voordelige belasting op de meerwaarde</a:t>
            </a:r>
          </a:p>
          <a:p>
            <a:pPr lvl="1"/>
            <a:r>
              <a:rPr lang="nl-NL" dirty="0" smtClean="0"/>
              <a:t>Dochtervennootschap schrijft opnieuw af of leasingmaatschappij leaset het goed terug aan X</a:t>
            </a:r>
          </a:p>
          <a:p>
            <a:pPr marL="457200" lvl="1" indent="0">
              <a:buNone/>
            </a:pPr>
            <a:r>
              <a:rPr lang="nl-NL" dirty="0" smtClean="0">
                <a:sym typeface="Wingdings"/>
              </a:rPr>
              <a:t> specifieke antimisbruikbepaling ingevoerd</a:t>
            </a: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2845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2.b. Voorbeelden ‘minst belaste weg’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Huurprijs onroerend goed zaakvoerder </a:t>
            </a:r>
          </a:p>
          <a:p>
            <a:pPr lvl="1"/>
            <a:r>
              <a:rPr lang="nl-NL" dirty="0" smtClean="0"/>
              <a:t>Huurprijs voordeliger belast dan bezoldigingen zaakvoerder</a:t>
            </a:r>
          </a:p>
          <a:p>
            <a:pPr marL="457200" lvl="1" indent="0">
              <a:buNone/>
            </a:pPr>
            <a:r>
              <a:rPr lang="nl-NL" dirty="0" smtClean="0">
                <a:sym typeface="Wingdings"/>
              </a:rPr>
              <a:t> specifieke antimisbruikbepaling ingevoerd</a:t>
            </a:r>
            <a:endParaRPr lang="nl-NL" dirty="0" smtClean="0"/>
          </a:p>
          <a:p>
            <a:r>
              <a:rPr lang="nl-NL" dirty="0" smtClean="0"/>
              <a:t>‘Dividend stripping’ door financiële instelling</a:t>
            </a:r>
          </a:p>
          <a:p>
            <a:pPr lvl="1"/>
            <a:r>
              <a:rPr lang="nl-NL" dirty="0" smtClean="0"/>
              <a:t>Verkoop aandeel dag voor vervallen dividend en terug-aankoop dag nadien</a:t>
            </a:r>
          </a:p>
          <a:p>
            <a:pPr lvl="1"/>
            <a:r>
              <a:rPr lang="nl-NL" dirty="0" smtClean="0"/>
              <a:t>Roerende voorheffing op dividend in </a:t>
            </a:r>
            <a:r>
              <a:rPr lang="nl-NL" dirty="0" err="1" smtClean="0"/>
              <a:t>verrekenbaar</a:t>
            </a:r>
            <a:r>
              <a:rPr lang="nl-NL" dirty="0" smtClean="0"/>
              <a:t> voor financiële instelling</a:t>
            </a:r>
          </a:p>
          <a:p>
            <a:pPr lvl="1"/>
            <a:r>
              <a:rPr lang="nl-NL" dirty="0" smtClean="0"/>
              <a:t>Meerwaarde aandeel (toen) onbelast voor individu</a:t>
            </a:r>
          </a:p>
          <a:p>
            <a:pPr marL="457200" lvl="1" indent="0">
              <a:buNone/>
            </a:pPr>
            <a:r>
              <a:rPr lang="nl-NL" dirty="0">
                <a:sym typeface="Wingdings"/>
              </a:rPr>
              <a:t> specifieke antimisbruikbepaling </a:t>
            </a:r>
            <a:r>
              <a:rPr lang="nl-NL" dirty="0" smtClean="0">
                <a:sym typeface="Wingdings"/>
              </a:rPr>
              <a:t>ingevoerd</a:t>
            </a: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32433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12081" y="2351315"/>
            <a:ext cx="6609806" cy="1776548"/>
          </a:xfrm>
        </p:spPr>
        <p:txBody>
          <a:bodyPr>
            <a:normAutofit fontScale="90000"/>
          </a:bodyPr>
          <a:lstStyle/>
          <a:p>
            <a:r>
              <a:rPr lang="nl-NL" dirty="0"/>
              <a:t>3</a:t>
            </a:r>
            <a:r>
              <a:rPr lang="nl-NL" dirty="0" smtClean="0"/>
              <a:t>. Algemene antimisbruikbepaling (344, §1 WIB)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0636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3</a:t>
            </a:r>
            <a:r>
              <a:rPr lang="nl-NL" dirty="0"/>
              <a:t>.a Algemene </a:t>
            </a:r>
            <a:r>
              <a:rPr lang="nl-NL" dirty="0" smtClean="0"/>
              <a:t>antimisbruikbepaling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789714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SzPct val="110000"/>
              <a:buNone/>
            </a:pPr>
            <a:r>
              <a:rPr lang="nl-NL" sz="2900" dirty="0" smtClean="0"/>
              <a:t>Artikel 344, §1 WIB (sinds aanslagjaar </a:t>
            </a:r>
            <a:r>
              <a:rPr lang="nl-NL" sz="2900" dirty="0"/>
              <a:t>2012): </a:t>
            </a:r>
            <a:r>
              <a:rPr lang="nl-NL" sz="2900" dirty="0" smtClean="0"/>
              <a:t>aan </a:t>
            </a:r>
            <a:r>
              <a:rPr lang="nl-NL" sz="2900" dirty="0"/>
              <a:t>de administratie </a:t>
            </a:r>
            <a:r>
              <a:rPr lang="nl-NL" sz="2900" u="sng" dirty="0"/>
              <a:t>kan niet worden tegengeworpen</a:t>
            </a:r>
            <a:r>
              <a:rPr lang="nl-NL" sz="2900" dirty="0"/>
              <a:t>: </a:t>
            </a:r>
          </a:p>
          <a:p>
            <a:pPr>
              <a:buSzPct val="110000"/>
            </a:pPr>
            <a:r>
              <a:rPr lang="nl-NL" dirty="0" smtClean="0"/>
              <a:t>de </a:t>
            </a:r>
            <a:r>
              <a:rPr lang="nl-NL" dirty="0"/>
              <a:t>rechtshandeling noch het geheel van rechtshandelingen dat een zelfde verrichting tot stand </a:t>
            </a:r>
            <a:r>
              <a:rPr lang="nl-NL" dirty="0" smtClean="0"/>
              <a:t>brengt </a:t>
            </a:r>
          </a:p>
          <a:p>
            <a:pPr>
              <a:buSzPct val="110000"/>
            </a:pPr>
            <a:r>
              <a:rPr lang="nl-NL" dirty="0" smtClean="0"/>
              <a:t>wanneer </a:t>
            </a:r>
            <a:r>
              <a:rPr lang="nl-NL" dirty="0"/>
              <a:t>de administratie </a:t>
            </a:r>
            <a:r>
              <a:rPr lang="nl-NL" dirty="0" smtClean="0"/>
              <a:t>… aantoont </a:t>
            </a:r>
            <a:r>
              <a:rPr lang="nl-NL" dirty="0"/>
              <a:t>dat er sprake is van </a:t>
            </a:r>
            <a:r>
              <a:rPr lang="nl-NL" u="sng" dirty="0"/>
              <a:t>fiscaal misbruik</a:t>
            </a:r>
            <a:r>
              <a:rPr lang="nl-NL" dirty="0" smtClean="0"/>
              <a:t>.</a:t>
            </a:r>
          </a:p>
          <a:p>
            <a:pPr>
              <a:buSzPct val="110000"/>
            </a:pPr>
            <a:r>
              <a:rPr lang="nl-NL" dirty="0" smtClean="0"/>
              <a:t>fiscaal </a:t>
            </a:r>
            <a:r>
              <a:rPr lang="nl-NL" dirty="0"/>
              <a:t>misbruik </a:t>
            </a:r>
            <a:r>
              <a:rPr lang="nl-NL" dirty="0" smtClean="0"/>
              <a:t>= wanneer </a:t>
            </a:r>
            <a:r>
              <a:rPr lang="nl-NL" dirty="0"/>
              <a:t>de belastingplichtige middels de door hem gestelde rechtshandeling of het geheel van rechtshandelingen één van de volgende verrichtingen tot stand brengt</a:t>
            </a:r>
            <a:r>
              <a:rPr lang="nl-NL" dirty="0" smtClean="0"/>
              <a:t>:</a:t>
            </a:r>
          </a:p>
          <a:p>
            <a:pPr lvl="1">
              <a:buSzPct val="110000"/>
            </a:pPr>
            <a:r>
              <a:rPr lang="nl-NL" dirty="0" smtClean="0"/>
              <a:t>1</a:t>
            </a:r>
            <a:r>
              <a:rPr lang="nl-NL" dirty="0"/>
              <a:t>° een verrichting waarbij hij zichzelf in strijd met </a:t>
            </a:r>
            <a:r>
              <a:rPr lang="nl-NL" u="sng" dirty="0"/>
              <a:t>de doelstellingen van een bepaling van dit Wetboek</a:t>
            </a:r>
            <a:r>
              <a:rPr lang="nl-NL" dirty="0"/>
              <a:t> of de ter uitvoering daarvan genomen besluiten </a:t>
            </a:r>
            <a:r>
              <a:rPr lang="nl-NL" u="sng" dirty="0"/>
              <a:t>buiten het toepassingsgebied van die bepaling </a:t>
            </a:r>
            <a:r>
              <a:rPr lang="nl-NL" dirty="0"/>
              <a:t>plaatst; </a:t>
            </a:r>
            <a:r>
              <a:rPr lang="nl-NL" dirty="0" smtClean="0"/>
              <a:t>of</a:t>
            </a:r>
          </a:p>
          <a:p>
            <a:pPr lvl="1">
              <a:buSzPct val="110000"/>
            </a:pPr>
            <a:r>
              <a:rPr lang="nl-NL" dirty="0" smtClean="0"/>
              <a:t>2</a:t>
            </a:r>
            <a:r>
              <a:rPr lang="nl-NL" dirty="0"/>
              <a:t>° een verrichting waarbij </a:t>
            </a:r>
            <a:r>
              <a:rPr lang="nl-NL" u="sng" dirty="0"/>
              <a:t>aanspraak wordt gemaakt op een belastingvoordeel </a:t>
            </a:r>
            <a:r>
              <a:rPr lang="nl-NL" dirty="0"/>
              <a:t>voorzien door een bepaling van dit Wetboek of de ter uitvoering daarvan genomen besluiten en de toekenning van dit voordeel in strijd zou zijn met </a:t>
            </a:r>
            <a:r>
              <a:rPr lang="nl-NL" u="sng" dirty="0"/>
              <a:t>de doelstellingen van die bepaling</a:t>
            </a:r>
            <a:r>
              <a:rPr lang="nl-NL" dirty="0"/>
              <a:t> en die in wezen het verkrijgen van dit voordeel tot doel heeft</a:t>
            </a:r>
            <a:r>
              <a:rPr lang="nl-NL" dirty="0" smtClean="0"/>
              <a:t>.</a:t>
            </a:r>
          </a:p>
          <a:p>
            <a:pPr>
              <a:buSzPct val="110000"/>
            </a:pPr>
            <a:r>
              <a:rPr lang="nl-NL" dirty="0" smtClean="0"/>
              <a:t>Het </a:t>
            </a:r>
            <a:r>
              <a:rPr lang="nl-NL" dirty="0"/>
              <a:t>komt aan de belastingplichtige toe te bewijzen dat de keuze voor zijn rechtshandeling of het geheel van rechtshandelingen door andere motieven verantwoord is dan het ontwijken van inkomstenbelastingen</a:t>
            </a:r>
            <a:r>
              <a:rPr lang="nl-NL" dirty="0" smtClean="0"/>
              <a:t>.</a:t>
            </a: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3</a:t>
            </a:r>
            <a:r>
              <a:rPr lang="nl-NL" dirty="0"/>
              <a:t>.a Algemene </a:t>
            </a:r>
            <a:r>
              <a:rPr lang="nl-NL" dirty="0" smtClean="0"/>
              <a:t>antimisbruikbepaling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429656"/>
            <a:ext cx="9616439" cy="473165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Pct val="110000"/>
            </a:pPr>
            <a:r>
              <a:rPr lang="nl-NL" dirty="0"/>
              <a:t>Administratie kan 1 rechtshandeling herkwalificeren, maar ook een reeks van rechtshandelingen (</a:t>
            </a:r>
            <a:r>
              <a:rPr lang="nl-NL" dirty="0" err="1"/>
              <a:t>step-by-step</a:t>
            </a:r>
            <a:r>
              <a:rPr lang="nl-NL" dirty="0"/>
              <a:t>)</a:t>
            </a:r>
          </a:p>
          <a:p>
            <a:pPr>
              <a:buSzPct val="110000"/>
            </a:pPr>
            <a:r>
              <a:rPr lang="nl-NL" dirty="0"/>
              <a:t>Voorheen was herkwalificatie slechts mogelijk indien de kwalificatie die de administratie in de plaats wil stellen, </a:t>
            </a:r>
            <a:r>
              <a:rPr lang="nl-NL" u="sng" dirty="0"/>
              <a:t>gelijksoortige</a:t>
            </a:r>
            <a:r>
              <a:rPr lang="nl-NL" dirty="0"/>
              <a:t> gevolgen heeft als de kwalificatie die daardoor vervangen wordt (</a:t>
            </a:r>
            <a:r>
              <a:rPr lang="nl-NL" dirty="0" err="1"/>
              <a:t>Cass</a:t>
            </a:r>
            <a:r>
              <a:rPr lang="nl-NL" dirty="0"/>
              <a:t>. 22 november 2007)</a:t>
            </a:r>
          </a:p>
          <a:p>
            <a:pPr>
              <a:buSzPct val="110000"/>
            </a:pPr>
            <a:r>
              <a:rPr lang="nl-NL" dirty="0"/>
              <a:t>Wetgevend ingrijpen in 2012 om de vereiste van ‘gelijksoortige gevolgen’ ongedaan te maken</a:t>
            </a:r>
          </a:p>
          <a:p>
            <a:pPr marL="0" indent="0">
              <a:buSzPct val="110000"/>
              <a:buNone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arddi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6429</TotalTime>
  <Words>637</Words>
  <Application>Microsoft Macintosh PowerPoint</Application>
  <PresentationFormat>Breedbeeld</PresentationFormat>
  <Paragraphs>81</Paragraphs>
  <Slides>11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Calibri</vt:lpstr>
      <vt:lpstr>Chaparral Pro</vt:lpstr>
      <vt:lpstr>Corbel</vt:lpstr>
      <vt:lpstr>ＭＳ Ｐゴシック</vt:lpstr>
      <vt:lpstr>Wingdings</vt:lpstr>
      <vt:lpstr>Wingdings 2</vt:lpstr>
      <vt:lpstr>Arial</vt:lpstr>
      <vt:lpstr>Standaarddia</vt:lpstr>
      <vt:lpstr> </vt:lpstr>
      <vt:lpstr>2. Vrije keuze van de minst belaste weg</vt:lpstr>
      <vt:lpstr>2.a. Principiële onbelastbaarheid – klassieke leer</vt:lpstr>
      <vt:lpstr>2.a. Principiële onbelastbaarheid – klassieke leer</vt:lpstr>
      <vt:lpstr>2.b. Voorbeelden ‘minst belaste weg’</vt:lpstr>
      <vt:lpstr>2.b. Voorbeelden ‘minst belaste weg’</vt:lpstr>
      <vt:lpstr>3. Algemene antimisbruikbepaling (344, §1 WIB)</vt:lpstr>
      <vt:lpstr>3.a Algemene antimisbruikbepaling</vt:lpstr>
      <vt:lpstr>3.a Algemene antimisbruikbepaling</vt:lpstr>
      <vt:lpstr>3.b Einde ‘vrije keuze voor minst belaste weg’?</vt:lpstr>
      <vt:lpstr>Vragenronde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 profit rulings and the State Aid finding</dc:title>
  <dc:creator>Mathieu Isenbaert</dc:creator>
  <cp:lastModifiedBy>Mathieu Isenbaert</cp:lastModifiedBy>
  <cp:revision>117</cp:revision>
  <cp:lastPrinted>2016-02-01T20:04:35Z</cp:lastPrinted>
  <dcterms:created xsi:type="dcterms:W3CDTF">2016-01-15T13:36:52Z</dcterms:created>
  <dcterms:modified xsi:type="dcterms:W3CDTF">2016-04-25T10:21:48Z</dcterms:modified>
</cp:coreProperties>
</file>