
<file path=[Content_Types].xml><?xml version="1.0" encoding="utf-8"?>
<Types xmlns="http://schemas.openxmlformats.org/package/2006/content-types">
  <Default Extension="xml" ContentType="application/xml"/>
  <Default Extension="pdf" ContentType="application/pd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67" r:id="rId4"/>
    <p:sldId id="324" r:id="rId5"/>
    <p:sldId id="325" r:id="rId6"/>
    <p:sldId id="327" r:id="rId7"/>
    <p:sldId id="297" r:id="rId8"/>
    <p:sldId id="268" r:id="rId9"/>
    <p:sldId id="298" r:id="rId10"/>
    <p:sldId id="326" r:id="rId11"/>
    <p:sldId id="329" r:id="rId12"/>
    <p:sldId id="330" r:id="rId13"/>
    <p:sldId id="28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C88"/>
    <a:srgbClr val="E8F1FB"/>
    <a:srgbClr val="40A8C5"/>
    <a:srgbClr val="404040"/>
    <a:srgbClr val="F1E1CE"/>
    <a:srgbClr val="DDC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8" autoAdjust="0"/>
    <p:restoredTop sz="86418" autoAdjust="0"/>
  </p:normalViewPr>
  <p:slideViewPr>
    <p:cSldViewPr snapToGrid="0" snapToObjects="1">
      <p:cViewPr varScale="1">
        <p:scale>
          <a:sx n="104" d="100"/>
          <a:sy n="104" d="100"/>
        </p:scale>
        <p:origin x="224" y="3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36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2" d="100"/>
          <a:sy n="172" d="100"/>
        </p:scale>
        <p:origin x="534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-werk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4F349-F75D-8B4F-B44C-563416025ADA}" type="datetimeFigureOut">
              <a:rPr lang="nl-NL" smtClean="0"/>
              <a:t>27-04-16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8F33-4665-354C-96CD-91612004D0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08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9E75A-098C-204E-B886-F3CF1F2B6C78}" type="datetimeFigureOut">
              <a:rPr lang="nl-NL" smtClean="0"/>
              <a:t>27-04-16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A3B34-9960-5842-8208-A25AC827FD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4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68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8917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194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7878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729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587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087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471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662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6435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ctr">
            <a:normAutofit/>
          </a:bodyPr>
          <a:lstStyle>
            <a:lvl1pPr algn="r">
              <a:defRPr sz="4800">
                <a:solidFill>
                  <a:srgbClr val="404040"/>
                </a:solidFill>
                <a:effectLst/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3200"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0" dirty="0" smtClean="0"/>
              <a:t>Klik om de ondertitelstijl van het model te bewerken</a:t>
            </a:r>
            <a:endParaRPr lang="nl-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53451" y="6173918"/>
            <a:ext cx="184957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92AFFE3E-E9CF-364F-9791-24C6C60FE517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79870" y="6173917"/>
            <a:ext cx="3873136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46" y="291561"/>
            <a:ext cx="3131876" cy="841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76236" y="1580991"/>
            <a:ext cx="480313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6235" y="2449286"/>
            <a:ext cx="4803131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607967" y="1580991"/>
            <a:ext cx="489505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449286"/>
            <a:ext cx="4895056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DD39489-110B-7748-86D9-6AE82688F80F}" type="datetime1">
              <a:rPr lang="nl-BE" smtClean="0"/>
              <a:t>27/04/16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7E945D79-A7CB-2448-9F08-568F84BE751F}" type="datetime1">
              <a:rPr lang="nl-BE" smtClean="0"/>
              <a:t>27/04/16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2FA92FC0-C715-F842-BB3E-32A63565E516}" type="datetime1">
              <a:rPr lang="nl-BE" smtClean="0"/>
              <a:t>27/04/16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533D8424-5509-6647-8145-3C8759CFD74B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826622" cy="4152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110000"/>
              <a:defRPr sz="2800"/>
            </a:lvl1pPr>
            <a:lvl2pPr>
              <a:buSzPct val="110000"/>
              <a:defRPr sz="2400"/>
            </a:lvl2pPr>
            <a:lvl3pPr>
              <a:buSzPct val="110000"/>
              <a:defRPr sz="2000"/>
            </a:lvl3pPr>
            <a:lvl4pPr>
              <a:buSzPct val="110000"/>
              <a:defRPr sz="1800"/>
            </a:lvl4pPr>
            <a:lvl5pPr>
              <a:buSzPct val="110000"/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BE50813-2F2C-564E-A28C-4D7647D51DBD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9" name="AutoShape 32"/>
          <p:cNvSpPr>
            <a:spLocks noChangeArrowheads="1"/>
          </p:cNvSpPr>
          <p:nvPr userDrawn="1"/>
        </p:nvSpPr>
        <p:spPr bwMode="gray">
          <a:xfrm>
            <a:off x="1676401" y="1200150"/>
            <a:ext cx="3200399" cy="584200"/>
          </a:xfrm>
          <a:prstGeom prst="chevron">
            <a:avLst>
              <a:gd name="adj" fmla="val 34952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Current regime</a:t>
            </a:r>
          </a:p>
        </p:txBody>
      </p:sp>
      <p:sp>
        <p:nvSpPr>
          <p:cNvPr id="11" name="AutoShape 33"/>
          <p:cNvSpPr>
            <a:spLocks noChangeArrowheads="1"/>
          </p:cNvSpPr>
          <p:nvPr userDrawn="1"/>
        </p:nvSpPr>
        <p:spPr bwMode="gray">
          <a:xfrm>
            <a:off x="5010151" y="1200150"/>
            <a:ext cx="3130549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Transitory regime</a:t>
            </a:r>
          </a:p>
        </p:txBody>
      </p:sp>
      <p:sp>
        <p:nvSpPr>
          <p:cNvPr id="12" name="AutoShape 34"/>
          <p:cNvSpPr>
            <a:spLocks noChangeArrowheads="1"/>
          </p:cNvSpPr>
          <p:nvPr userDrawn="1"/>
        </p:nvSpPr>
        <p:spPr bwMode="gray">
          <a:xfrm>
            <a:off x="8326439" y="1219200"/>
            <a:ext cx="2811462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To be regime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52274105"/>
              </p:ext>
            </p:extLst>
          </p:nvPr>
        </p:nvGraphicFramePr>
        <p:xfrm>
          <a:off x="1690688" y="1844675"/>
          <a:ext cx="9447213" cy="3955026"/>
        </p:xfrm>
        <a:graphic>
          <a:graphicData uri="http://schemas.openxmlformats.org/drawingml/2006/table">
            <a:tbl>
              <a:tblPr/>
              <a:tblGrid>
                <a:gridCol w="3149071"/>
                <a:gridCol w="3149071"/>
                <a:gridCol w="3149071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Until 1/1/2011</a:t>
                      </a:r>
                    </a:p>
                  </a:txBody>
                  <a:tcPr marT="72000" marB="72000" anchor="ctr" horzOverflow="overflow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nl-B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From … until …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As of 1/1/2011</a:t>
                      </a: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83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FE56A1A7-21CE-FF44-B7E5-5962664966F5}" type="datetime1">
              <a:rPr lang="nl-BE" smtClean="0"/>
              <a:t>27/04/16</a:t>
            </a:fld>
            <a:endParaRPr lang="en-US" dirty="0"/>
          </a:p>
        </p:txBody>
      </p:sp>
      <p:graphicFrame>
        <p:nvGraphicFramePr>
          <p:cNvPr id="15" name="Group 2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273203851"/>
              </p:ext>
            </p:extLst>
          </p:nvPr>
        </p:nvGraphicFramePr>
        <p:xfrm>
          <a:off x="1676399" y="1487488"/>
          <a:ext cx="9826624" cy="4252912"/>
        </p:xfrm>
        <a:graphic>
          <a:graphicData uri="http://schemas.openxmlformats.org/drawingml/2006/table">
            <a:tbl>
              <a:tblPr/>
              <a:tblGrid>
                <a:gridCol w="1864961"/>
                <a:gridCol w="7961663"/>
              </a:tblGrid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Provision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B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Title of provision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</a:tr>
              <a:tr h="114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Application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Effective date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8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Significant issues/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observations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 to relevant legislation, regulation, circular, …</a:t>
                      </a: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183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DE7276F6-C42C-174B-A310-8EC015F04ECB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 bwMode="auto">
          <a:xfrm>
            <a:off x="1708151" y="6489477"/>
            <a:ext cx="282575" cy="1297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57263" rtl="0" eaLnBrk="0" latinLnBrk="0" hangingPunct="0">
              <a:defRPr sz="1900" b="0" i="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 userDrawn="1"/>
        </p:nvGrpSpPr>
        <p:grpSpPr bwMode="auto">
          <a:xfrm>
            <a:off x="1676401" y="1312639"/>
            <a:ext cx="4698999" cy="4478561"/>
            <a:chOff x="300" y="872"/>
            <a:chExt cx="1847" cy="3931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2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6959600" y="1312639"/>
            <a:ext cx="4543423" cy="4478561"/>
            <a:chOff x="300" y="872"/>
            <a:chExt cx="1847" cy="3931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4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2276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8746C2FD-C2D7-5144-9880-CEB691146078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1385888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8115300" y="3297238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gray">
          <a:xfrm>
            <a:off x="1681163" y="135413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Objective(s)</a:t>
            </a:r>
          </a:p>
        </p:txBody>
      </p:sp>
      <p:sp>
        <p:nvSpPr>
          <p:cNvPr id="16" name="Rectangle 13"/>
          <p:cNvSpPr>
            <a:spLocks noChangeArrowheads="1"/>
          </p:cNvSpPr>
          <p:nvPr userDrawn="1"/>
        </p:nvSpPr>
        <p:spPr bwMode="gray">
          <a:xfrm>
            <a:off x="1681163" y="3297237"/>
            <a:ext cx="1862137" cy="1417638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Key provisions</a:t>
            </a:r>
          </a:p>
        </p:txBody>
      </p:sp>
      <p:sp>
        <p:nvSpPr>
          <p:cNvPr id="19" name="Rectangle 4"/>
          <p:cNvSpPr>
            <a:spLocks noChangeArrowheads="1"/>
          </p:cNvSpPr>
          <p:nvPr userDrawn="1"/>
        </p:nvSpPr>
        <p:spPr bwMode="gray">
          <a:xfrm>
            <a:off x="1676401" y="231298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Scope</a:t>
            </a:r>
          </a:p>
        </p:txBody>
      </p:sp>
      <p:sp>
        <p:nvSpPr>
          <p:cNvPr id="22" name="Rectangle 4"/>
          <p:cNvSpPr>
            <a:spLocks noChangeArrowheads="1"/>
          </p:cNvSpPr>
          <p:nvPr userDrawn="1"/>
        </p:nvSpPr>
        <p:spPr bwMode="gray">
          <a:xfrm>
            <a:off x="1676401" y="5116512"/>
            <a:ext cx="1862137" cy="569913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Entry in force</a:t>
            </a:r>
          </a:p>
        </p:txBody>
      </p:sp>
      <p:sp>
        <p:nvSpPr>
          <p:cNvPr id="36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2327275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39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5135562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0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1389064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4114800" y="3300414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2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2330451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3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5138738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Tussenpagina titel</a:t>
            </a:r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352006"/>
            <a:ext cx="5407023" cy="44341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  <p:graphicFrame>
        <p:nvGraphicFramePr>
          <p:cNvPr id="9" name="Grafiek 8"/>
          <p:cNvGraphicFramePr/>
          <p:nvPr userDrawn="1">
            <p:extLst>
              <p:ext uri="{D42A27DB-BD31-4B8C-83A1-F6EECF244321}">
                <p14:modId xmlns:p14="http://schemas.microsoft.com/office/powerpoint/2010/main" val="115920301"/>
              </p:ext>
            </p:extLst>
          </p:nvPr>
        </p:nvGraphicFramePr>
        <p:xfrm>
          <a:off x="1377405" y="1298720"/>
          <a:ext cx="3971109" cy="4556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6AB63E50-3CAC-B348-8D9C-025E6FDE83D9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fbeelding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95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Eindpagina titel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3" y="0"/>
            <a:ext cx="1525587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E4AB6C71-8EC0-EF46-80F5-5D2BE9BA7823}" type="datetime1">
              <a:rPr lang="nl-BE" smtClean="0"/>
              <a:t>27/04/16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618" y="5998664"/>
            <a:ext cx="2652893" cy="7129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69" r:id="rId5"/>
    <p:sldLayoutId id="2147483666" r:id="rId6"/>
    <p:sldLayoutId id="2147483655" r:id="rId7"/>
    <p:sldLayoutId id="2147483652" r:id="rId8"/>
    <p:sldLayoutId id="2147483665" r:id="rId9"/>
    <p:sldLayoutId id="2147483653" r:id="rId10"/>
    <p:sldLayoutId id="2147483654" r:id="rId11"/>
    <p:sldLayoutId id="214748365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d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928400" y="2057400"/>
            <a:ext cx="8574622" cy="2057739"/>
          </a:xfrm>
        </p:spPr>
        <p:txBody>
          <a:bodyPr>
            <a:normAutofit/>
          </a:bodyPr>
          <a:lstStyle/>
          <a:p>
            <a:r>
              <a:rPr lang="nl-NL" sz="4800" noProof="0" dirty="0" smtClean="0"/>
              <a:t/>
            </a:r>
            <a:br>
              <a:rPr lang="nl-NL" sz="4800" noProof="0" dirty="0" smtClean="0"/>
            </a:br>
            <a:endParaRPr lang="nl-NL" sz="4800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15377" y="2803144"/>
            <a:ext cx="6987645" cy="1124373"/>
          </a:xfrm>
        </p:spPr>
        <p:txBody>
          <a:bodyPr anchor="b">
            <a:noAutofit/>
          </a:bodyPr>
          <a:lstStyle/>
          <a:p>
            <a:r>
              <a:rPr lang="nl-NL" noProof="0" dirty="0" smtClean="0"/>
              <a:t>Het verbod op (fiscale) staatssteun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4FA6-3ED6-B44A-906B-2509370DF4A4}" type="datetime1">
              <a:rPr lang="nl-BE" smtClean="0"/>
              <a:t>27/04/16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5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2</a:t>
            </a:r>
            <a:r>
              <a:rPr lang="nl-NL" noProof="0" dirty="0"/>
              <a:t>. Gevolgen EU verbod op staatssteun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8060"/>
            <a:ext cx="9275453" cy="4267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altLang="nl-NL" sz="3200" noProof="0" dirty="0" smtClean="0"/>
              <a:t>Wat zijn de ‘verleende voordelen’ ?</a:t>
            </a:r>
          </a:p>
          <a:p>
            <a:r>
              <a:rPr lang="nl-NL" altLang="nl-NL" noProof="0" dirty="0" smtClean="0"/>
              <a:t>Het verschil tussen:</a:t>
            </a:r>
          </a:p>
          <a:p>
            <a:pPr lvl="1"/>
            <a:r>
              <a:rPr lang="nl-NL" altLang="nl-NL" noProof="0" dirty="0" smtClean="0"/>
              <a:t>De belasting die verschuldigd had geweest indien er geen </a:t>
            </a:r>
            <a:r>
              <a:rPr lang="nl-NL" altLang="nl-NL" noProof="0" dirty="0" err="1" smtClean="0"/>
              <a:t>excess</a:t>
            </a:r>
            <a:r>
              <a:rPr lang="nl-NL" altLang="nl-NL" noProof="0" dirty="0" smtClean="0"/>
              <a:t> </a:t>
            </a:r>
            <a:r>
              <a:rPr lang="nl-NL" altLang="nl-NL" noProof="0" dirty="0" err="1" smtClean="0"/>
              <a:t>profit</a:t>
            </a:r>
            <a:r>
              <a:rPr lang="nl-NL" altLang="nl-NL" noProof="0" dirty="0" smtClean="0"/>
              <a:t> ruling werd verleend; en,</a:t>
            </a:r>
          </a:p>
          <a:p>
            <a:pPr lvl="1"/>
            <a:r>
              <a:rPr lang="nl-NL" altLang="nl-NL" noProof="0" dirty="0" smtClean="0"/>
              <a:t>De werkelijk betaalde belasting</a:t>
            </a:r>
          </a:p>
          <a:p>
            <a:r>
              <a:rPr lang="nl-NL" altLang="nl-NL" noProof="0" dirty="0" smtClean="0"/>
              <a:t>Voor een periode tot 10j terug</a:t>
            </a:r>
          </a:p>
          <a:p>
            <a:r>
              <a:rPr lang="nl-NL" altLang="nl-NL" noProof="0" dirty="0" smtClean="0"/>
              <a:t>Te vermeerderen met nalatigheidsinteresten</a:t>
            </a:r>
            <a:endParaRPr lang="nl-NL" altLang="nl-NL" noProof="0" dirty="0"/>
          </a:p>
        </p:txBody>
      </p:sp>
    </p:spTree>
    <p:extLst>
      <p:ext uri="{BB962C8B-B14F-4D97-AF65-F5344CB8AC3E}">
        <p14:creationId xmlns:p14="http://schemas.microsoft.com/office/powerpoint/2010/main" val="210120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2</a:t>
            </a:r>
            <a:r>
              <a:rPr lang="nl-NL" noProof="0" dirty="0"/>
              <a:t>. Gevolgen EU verbod op staatssteun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8060"/>
            <a:ext cx="9275453" cy="42677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altLang="nl-NL" sz="3200" noProof="0" dirty="0" smtClean="0"/>
              <a:t>Openstaande vragen (1/2):</a:t>
            </a:r>
          </a:p>
          <a:p>
            <a:r>
              <a:rPr lang="nl-NL" altLang="nl-NL" noProof="0" dirty="0" smtClean="0"/>
              <a:t>Geeft Europese Commissie juiste interpretatie aan het internationale belastingrecht en het ‘at </a:t>
            </a:r>
            <a:r>
              <a:rPr lang="nl-NL" altLang="nl-NL" noProof="0" dirty="0" err="1" smtClean="0"/>
              <a:t>arm’s</a:t>
            </a:r>
            <a:r>
              <a:rPr lang="nl-NL" altLang="nl-NL" noProof="0" dirty="0" smtClean="0"/>
              <a:t> </a:t>
            </a:r>
            <a:r>
              <a:rPr lang="nl-NL" altLang="nl-NL" noProof="0" dirty="0" err="1" smtClean="0"/>
              <a:t>length</a:t>
            </a:r>
            <a:r>
              <a:rPr lang="nl-NL" altLang="nl-NL" noProof="0" dirty="0" smtClean="0"/>
              <a:t>’ principe?</a:t>
            </a:r>
            <a:endParaRPr lang="nl-NL" altLang="nl-NL" noProof="0" dirty="0" smtClean="0"/>
          </a:p>
          <a:p>
            <a:r>
              <a:rPr lang="nl-NL" altLang="nl-NL" noProof="0" dirty="0" smtClean="0"/>
              <a:t>Beslissing Europese Commissie gaat over het ‘systeem’ van de </a:t>
            </a:r>
            <a:r>
              <a:rPr lang="nl-NL" altLang="nl-NL" noProof="0" dirty="0" err="1" smtClean="0"/>
              <a:t>EPR’s</a:t>
            </a:r>
            <a:r>
              <a:rPr lang="nl-NL" altLang="nl-NL" noProof="0" dirty="0" smtClean="0"/>
              <a:t>, niet over individuele rulings</a:t>
            </a:r>
          </a:p>
          <a:p>
            <a:r>
              <a:rPr lang="nl-NL" altLang="nl-NL" noProof="0" dirty="0" smtClean="0"/>
              <a:t>Quid als de andere staat ook belasting hief op de transacties?</a:t>
            </a:r>
            <a:endParaRPr lang="nl-NL" altLang="nl-NL" noProof="0" dirty="0" smtClean="0"/>
          </a:p>
          <a:p>
            <a:r>
              <a:rPr lang="nl-NL" altLang="nl-NL" noProof="0" dirty="0" smtClean="0"/>
              <a:t>België moet staatssteun terugvorderen, maar is het wel heffingsbevoegd onder de fiscale dubbelbelastingverdragen?</a:t>
            </a:r>
            <a:endParaRPr lang="nl-NL" altLang="nl-NL" noProof="0" dirty="0"/>
          </a:p>
        </p:txBody>
      </p:sp>
    </p:spTree>
    <p:extLst>
      <p:ext uri="{BB962C8B-B14F-4D97-AF65-F5344CB8AC3E}">
        <p14:creationId xmlns:p14="http://schemas.microsoft.com/office/powerpoint/2010/main" val="37193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2</a:t>
            </a:r>
            <a:r>
              <a:rPr lang="nl-NL" noProof="0" dirty="0"/>
              <a:t>. Gevolgen EU verbod op staatssteun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8060"/>
            <a:ext cx="9275453" cy="4267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altLang="nl-NL" sz="3200" noProof="0" dirty="0" smtClean="0"/>
              <a:t>Openstaande vragen (2/2):</a:t>
            </a:r>
          </a:p>
          <a:p>
            <a:r>
              <a:rPr lang="nl-NL" altLang="nl-NL" noProof="0" dirty="0" smtClean="0"/>
              <a:t>Aansprakelijkheid Belgische Staat ?</a:t>
            </a:r>
          </a:p>
          <a:p>
            <a:pPr lvl="1"/>
            <a:r>
              <a:rPr lang="nl-NL" altLang="nl-NL" noProof="0" dirty="0" smtClean="0"/>
              <a:t>Regime actief gepromoot</a:t>
            </a:r>
          </a:p>
          <a:p>
            <a:pPr lvl="1"/>
            <a:r>
              <a:rPr lang="nl-NL" altLang="nl-NL" noProof="0" dirty="0" smtClean="0"/>
              <a:t>EPR regime werd niet aan de Europese Commissie gemeld</a:t>
            </a:r>
            <a:endParaRPr lang="nl-NL" altLang="nl-NL" noProof="0" dirty="0" smtClean="0"/>
          </a:p>
          <a:p>
            <a:pPr lvl="1"/>
            <a:r>
              <a:rPr lang="nl-NL" altLang="nl-NL" noProof="0" dirty="0" smtClean="0"/>
              <a:t>Ruling toegekend in individuele gevallen</a:t>
            </a:r>
          </a:p>
          <a:p>
            <a:r>
              <a:rPr lang="nl-NL" altLang="nl-NL" noProof="0" dirty="0" smtClean="0"/>
              <a:t>Aansprakelijkheid fiscale adviseurs ?</a:t>
            </a:r>
            <a:endParaRPr lang="nl-NL" altLang="nl-NL" noProof="0" dirty="0"/>
          </a:p>
        </p:txBody>
      </p:sp>
    </p:spTree>
    <p:extLst>
      <p:ext uri="{BB962C8B-B14F-4D97-AF65-F5344CB8AC3E}">
        <p14:creationId xmlns:p14="http://schemas.microsoft.com/office/powerpoint/2010/main" val="83724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dirty="0" smtClean="0"/>
              <a:t>Vragenronde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75850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dirty="0"/>
              <a:t>1</a:t>
            </a:r>
            <a:r>
              <a:rPr lang="nl-NL" noProof="0" dirty="0" smtClean="0"/>
              <a:t>. Het EU verbod op staatssteun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52314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EU verbod staatssteun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r>
              <a:rPr lang="nl-NL" altLang="nl-NL" noProof="0" dirty="0" smtClean="0"/>
              <a:t>Criteria verboden staatssteun (1/2) :</a:t>
            </a:r>
          </a:p>
          <a:p>
            <a:pPr lvl="1"/>
            <a:r>
              <a:rPr lang="nl-NL" altLang="nl-NL" noProof="0" dirty="0" smtClean="0"/>
              <a:t>Maatregel die door staatsmiddelen (miv verminderde inkomsten) wordt bekostigd</a:t>
            </a:r>
          </a:p>
          <a:p>
            <a:pPr lvl="1"/>
            <a:r>
              <a:rPr lang="nl-NL" altLang="nl-NL" noProof="0" dirty="0" smtClean="0"/>
              <a:t>Begunstiging van een rechtsonderhorige </a:t>
            </a:r>
          </a:p>
          <a:p>
            <a:pPr lvl="1"/>
            <a:r>
              <a:rPr lang="nl-NL" altLang="nl-NL" noProof="0" dirty="0" smtClean="0"/>
              <a:t>Maatregel beïnvloedt de communautaire handel</a:t>
            </a:r>
          </a:p>
          <a:p>
            <a:pPr lvl="2"/>
            <a:r>
              <a:rPr lang="nl-NL" altLang="nl-NL" noProof="0" dirty="0" smtClean="0"/>
              <a:t>Voldoende wanneer positie wordt versterkt van een onderneming die concurrenten heeft op de Europese markt</a:t>
            </a:r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6693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EU verbod staatssteun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r>
              <a:rPr lang="nl-NL" altLang="nl-NL" noProof="0" dirty="0" smtClean="0"/>
              <a:t>Criteria verboden staatssteun (2/2) :</a:t>
            </a:r>
          </a:p>
          <a:p>
            <a:pPr lvl="1"/>
            <a:r>
              <a:rPr lang="nl-NL" altLang="nl-NL" noProof="0" dirty="0" smtClean="0"/>
              <a:t>Maatregel is selectief, komt enkel ten goede aan bepaalde ondernemingen of bepaalde producties</a:t>
            </a:r>
          </a:p>
          <a:p>
            <a:pPr lvl="2"/>
            <a:r>
              <a:rPr lang="nl-NL" altLang="nl-NL" noProof="0" dirty="0" smtClean="0"/>
              <a:t>Vb. voorbehouden aan intra-groep transacties (Rapport van de Commissie 9/2/2004)</a:t>
            </a:r>
          </a:p>
          <a:p>
            <a:pPr lvl="2"/>
            <a:r>
              <a:rPr lang="nl-NL" altLang="nl-NL" noProof="0" dirty="0" smtClean="0"/>
              <a:t>Vb. Enkel toegekend door middel van een ruling (Rapport Commissie 2014)</a:t>
            </a:r>
          </a:p>
          <a:p>
            <a:r>
              <a:rPr lang="nl-NL" altLang="nl-NL" noProof="0" dirty="0" smtClean="0"/>
              <a:t>Uitzondering: voordeel volgt uit de aard en de logica van het algemene </a:t>
            </a:r>
            <a:r>
              <a:rPr lang="nl-NL" altLang="nl-NL" noProof="0" dirty="0" err="1" smtClean="0"/>
              <a:t>belastingssysteem</a:t>
            </a:r>
            <a:r>
              <a:rPr lang="nl-NL" altLang="nl-NL" noProof="0" dirty="0" smtClean="0"/>
              <a:t> </a:t>
            </a:r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38560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EU verbod staatssteun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r>
              <a:rPr lang="nl-NL" altLang="nl-NL" noProof="0" dirty="0" smtClean="0"/>
              <a:t>Vaste rechtspraak </a:t>
            </a:r>
            <a:r>
              <a:rPr lang="nl-NL" altLang="nl-NL" noProof="0" dirty="0" err="1" smtClean="0"/>
              <a:t>HvJ</a:t>
            </a:r>
            <a:r>
              <a:rPr lang="nl-NL" altLang="nl-NL" noProof="0" dirty="0" smtClean="0"/>
              <a:t>: naamgeving, beoogde doel of juridische vorm van maatregel zijn zonder belang</a:t>
            </a:r>
          </a:p>
          <a:p>
            <a:r>
              <a:rPr lang="nl-NL" altLang="nl-NL" noProof="0" dirty="0" smtClean="0"/>
              <a:t>Ook rulings</a:t>
            </a:r>
          </a:p>
          <a:p>
            <a:pPr lvl="1"/>
            <a:r>
              <a:rPr lang="nl-NL" altLang="nl-NL" noProof="0" dirty="0" smtClean="0"/>
              <a:t>Minder transparantie</a:t>
            </a:r>
          </a:p>
          <a:p>
            <a:pPr lvl="1"/>
            <a:r>
              <a:rPr lang="nl-NL" altLang="nl-NL" noProof="0" dirty="0" smtClean="0"/>
              <a:t>Publicatieverplichting maar met uitzonderingen (unanimiteit en beroepsgeheim)</a:t>
            </a:r>
          </a:p>
          <a:p>
            <a:pPr lvl="1"/>
            <a:r>
              <a:rPr lang="nl-NL" altLang="nl-NL" noProof="0" dirty="0" smtClean="0"/>
              <a:t>Gebrek aan transparantie wel een van de criteria in Gedragscode over schadelijke belastingconcurrentie</a:t>
            </a:r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8334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EU verbod staatssteun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r>
              <a:rPr lang="nl-NL" altLang="nl-NL" noProof="0" dirty="0" smtClean="0"/>
              <a:t>Europese Commissie stelt formeel onderzoek in</a:t>
            </a:r>
          </a:p>
          <a:p>
            <a:r>
              <a:rPr lang="nl-NL" altLang="nl-NL" noProof="0" dirty="0" smtClean="0"/>
              <a:t>Vraagt om reactie van betrokken Lidstaat</a:t>
            </a:r>
          </a:p>
          <a:p>
            <a:r>
              <a:rPr lang="nl-NL" altLang="nl-NL" noProof="0" dirty="0" smtClean="0"/>
              <a:t>Europese Commissie neemt </a:t>
            </a:r>
            <a:r>
              <a:rPr lang="nl-NL" altLang="nl-NL" u="sng" noProof="0" dirty="0" smtClean="0"/>
              <a:t>bindende en uitvoerbare beslissing inzake staatssteun</a:t>
            </a:r>
            <a:r>
              <a:rPr lang="nl-NL" altLang="nl-NL" noProof="0" dirty="0" smtClean="0"/>
              <a:t>.</a:t>
            </a:r>
          </a:p>
          <a:p>
            <a:pPr lvl="1"/>
            <a:r>
              <a:rPr lang="nl-NL" altLang="nl-NL" noProof="0" dirty="0" smtClean="0"/>
              <a:t>Lidstaat en betrokken personen dienen dit aan te vechten voor het EU Hof te Luxemburg</a:t>
            </a:r>
          </a:p>
          <a:p>
            <a:pPr lvl="1"/>
            <a:r>
              <a:rPr lang="nl-NL" altLang="nl-NL" noProof="0" dirty="0" smtClean="0"/>
              <a:t>In principe is de beslissing in de tussentijd uitvoerbaar</a:t>
            </a:r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51582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Historiek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612900"/>
            <a:ext cx="9275453" cy="4152900"/>
          </a:xfrm>
        </p:spPr>
        <p:txBody>
          <a:bodyPr>
            <a:normAutofit fontScale="92500"/>
          </a:bodyPr>
          <a:lstStyle/>
          <a:p>
            <a:r>
              <a:rPr lang="nl-NL" altLang="nl-NL" noProof="0" dirty="0" smtClean="0"/>
              <a:t>1993 : ontstaan van een daadwerkelijk rulingbeleid</a:t>
            </a:r>
          </a:p>
          <a:p>
            <a:pPr lvl="1"/>
            <a:r>
              <a:rPr lang="nl-NL" altLang="nl-NL" noProof="0" dirty="0" smtClean="0"/>
              <a:t>“Commissie voor voorafgaande fiscale akkoorden”</a:t>
            </a:r>
          </a:p>
          <a:p>
            <a:pPr lvl="1"/>
            <a:r>
              <a:rPr lang="nl-NL" altLang="nl-NL" noProof="0" dirty="0" smtClean="0"/>
              <a:t>Bevoegdheid van de commissie was beperkt</a:t>
            </a:r>
          </a:p>
          <a:p>
            <a:pPr lvl="2"/>
            <a:r>
              <a:rPr lang="nl-NL" altLang="nl-NL" noProof="0" dirty="0" smtClean="0"/>
              <a:t>Enkel voor bepaalde materies</a:t>
            </a:r>
          </a:p>
          <a:p>
            <a:pPr lvl="2"/>
            <a:r>
              <a:rPr lang="nl-NL" altLang="nl-NL" noProof="0" dirty="0" smtClean="0"/>
              <a:t>Veelal omtrent invulling « rechtmatige financiële of economische behoeften »</a:t>
            </a:r>
          </a:p>
          <a:p>
            <a:pPr lvl="2"/>
            <a:r>
              <a:rPr lang="nl-NL" altLang="nl-NL" noProof="0" dirty="0" smtClean="0"/>
              <a:t>Moeilijke invulling op basis van strikt juridische analyse</a:t>
            </a:r>
          </a:p>
          <a:p>
            <a:pPr lvl="2"/>
            <a:r>
              <a:rPr lang="nl-NL" altLang="nl-NL" noProof="0" dirty="0" smtClean="0"/>
              <a:t>Mogelijkheid bieden om rechtszekerheid te bieden via ruling</a:t>
            </a:r>
          </a:p>
          <a:p>
            <a:pPr lvl="1"/>
            <a:r>
              <a:rPr lang="nl-NL" altLang="nl-NL" noProof="0" dirty="0" smtClean="0"/>
              <a:t>Hing samen met de invoering van de (eerste) algemene antimisbruikbepaling (art. 344, §1, WIB)</a:t>
            </a:r>
          </a:p>
          <a:p>
            <a:pPr marL="0" indent="0">
              <a:buNone/>
            </a:pPr>
            <a:endParaRPr lang="nl-NL" noProof="0" dirty="0" smtClean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185" y="4970"/>
            <a:ext cx="9137373" cy="685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5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790661" y="2947662"/>
            <a:ext cx="6961652" cy="1776548"/>
          </a:xfrm>
        </p:spPr>
        <p:txBody>
          <a:bodyPr>
            <a:normAutofit/>
          </a:bodyPr>
          <a:lstStyle/>
          <a:p>
            <a:r>
              <a:rPr lang="nl-NL" noProof="0" dirty="0"/>
              <a:t>2</a:t>
            </a:r>
            <a:r>
              <a:rPr lang="nl-NL" noProof="0" dirty="0" smtClean="0"/>
              <a:t>. Gevolgen EU verbod op staatssteun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72063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2</a:t>
            </a:r>
            <a:r>
              <a:rPr lang="nl-NL" noProof="0" dirty="0"/>
              <a:t>. Gevolgen EU verbod op staatssteun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27/04/16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612900"/>
            <a:ext cx="9275453" cy="4152900"/>
          </a:xfrm>
        </p:spPr>
        <p:txBody>
          <a:bodyPr>
            <a:normAutofit/>
          </a:bodyPr>
          <a:lstStyle/>
          <a:p>
            <a:r>
              <a:rPr lang="nl-NL" altLang="nl-NL" noProof="0" dirty="0" smtClean="0"/>
              <a:t>Het regime moet worden stopgezet</a:t>
            </a:r>
          </a:p>
          <a:p>
            <a:r>
              <a:rPr lang="nl-NL" altLang="nl-NL" noProof="0" dirty="0" smtClean="0"/>
              <a:t>De Staat moet de verleende voordelen terugvorderen</a:t>
            </a:r>
          </a:p>
          <a:p>
            <a:pPr lvl="1"/>
            <a:r>
              <a:rPr lang="nl-NL" altLang="nl-NL" noProof="0" dirty="0" smtClean="0"/>
              <a:t>Voor een periode </a:t>
            </a:r>
            <a:r>
              <a:rPr lang="nl-NL" altLang="nl-NL" u="sng" noProof="0" dirty="0" smtClean="0"/>
              <a:t>tot 10j terug</a:t>
            </a:r>
          </a:p>
          <a:p>
            <a:pPr lvl="1"/>
            <a:r>
              <a:rPr lang="nl-NL" altLang="nl-NL" noProof="0" dirty="0" smtClean="0"/>
              <a:t>Tenzij de staatssteunmaatregel ter beoordeling aan de Commissie werd voorgelegd; of,</a:t>
            </a:r>
          </a:p>
          <a:p>
            <a:pPr lvl="1"/>
            <a:r>
              <a:rPr lang="nl-NL" altLang="nl-NL" noProof="0" dirty="0" smtClean="0"/>
              <a:t>Tenzij er ‘rechtmatige verwachtingen’ werden gecreëerd </a:t>
            </a:r>
            <a:r>
              <a:rPr lang="nl-NL" altLang="nl-NL" u="sng" noProof="0" dirty="0" smtClean="0"/>
              <a:t>door de Europese Commissie</a:t>
            </a:r>
            <a:r>
              <a:rPr lang="nl-NL" altLang="nl-NL" noProof="0" dirty="0" smtClean="0"/>
              <a:t> </a:t>
            </a:r>
            <a:endParaRPr lang="nl-NL" altLang="nl-NL" noProof="0" dirty="0"/>
          </a:p>
        </p:txBody>
      </p:sp>
    </p:spTree>
    <p:extLst>
      <p:ext uri="{BB962C8B-B14F-4D97-AF65-F5344CB8AC3E}">
        <p14:creationId xmlns:p14="http://schemas.microsoft.com/office/powerpoint/2010/main" val="164053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arddi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7136</TotalTime>
  <Words>507</Words>
  <Application>Microsoft Macintosh PowerPoint</Application>
  <PresentationFormat>Breedbeeld</PresentationFormat>
  <Paragraphs>95</Paragraphs>
  <Slides>13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0" baseType="lpstr">
      <vt:lpstr>Calibri</vt:lpstr>
      <vt:lpstr>Chaparral Pro</vt:lpstr>
      <vt:lpstr>Corbel</vt:lpstr>
      <vt:lpstr>ＭＳ Ｐゴシック</vt:lpstr>
      <vt:lpstr>Wingdings 2</vt:lpstr>
      <vt:lpstr>Arial</vt:lpstr>
      <vt:lpstr>Standaarddia</vt:lpstr>
      <vt:lpstr> </vt:lpstr>
      <vt:lpstr>1. Het EU verbod op staatssteun</vt:lpstr>
      <vt:lpstr>1. EU verbod staatssteun</vt:lpstr>
      <vt:lpstr>1. EU verbod staatssteun</vt:lpstr>
      <vt:lpstr>1. EU verbod staatssteun</vt:lpstr>
      <vt:lpstr>1. EU verbod staatssteun</vt:lpstr>
      <vt:lpstr>1. Historiek</vt:lpstr>
      <vt:lpstr>2. Gevolgen EU verbod op staatssteun</vt:lpstr>
      <vt:lpstr>2. Gevolgen EU verbod op staatssteun</vt:lpstr>
      <vt:lpstr>2. Gevolgen EU verbod op staatssteun</vt:lpstr>
      <vt:lpstr>2. Gevolgen EU verbod op staatssteun</vt:lpstr>
      <vt:lpstr>2. Gevolgen EU verbod op staatssteun</vt:lpstr>
      <vt:lpstr>Vragenronde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Excess profit rulings and the State Aid finding</dc:title>
  <dc:creator>Mathieu Isenbaert</dc:creator>
  <cp:lastModifiedBy>Mathieu Isenbaert</cp:lastModifiedBy>
  <cp:revision>143</cp:revision>
  <cp:lastPrinted>2016-02-01T20:04:35Z</cp:lastPrinted>
  <dcterms:created xsi:type="dcterms:W3CDTF">2016-01-15T13:36:52Z</dcterms:created>
  <dcterms:modified xsi:type="dcterms:W3CDTF">2016-04-27T09:51:32Z</dcterms:modified>
</cp:coreProperties>
</file>