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1" r:id="rId3"/>
    <p:sldId id="267" r:id="rId4"/>
    <p:sldId id="331" r:id="rId5"/>
    <p:sldId id="334" r:id="rId6"/>
    <p:sldId id="333" r:id="rId7"/>
    <p:sldId id="268" r:id="rId8"/>
    <p:sldId id="325" r:id="rId9"/>
    <p:sldId id="336" r:id="rId10"/>
    <p:sldId id="335" r:id="rId11"/>
    <p:sldId id="283" r:id="rId12"/>
    <p:sldId id="339" r:id="rId13"/>
    <p:sldId id="337" r:id="rId14"/>
    <p:sldId id="338" r:id="rId15"/>
    <p:sldId id="34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6C88"/>
    <a:srgbClr val="E8F1FB"/>
    <a:srgbClr val="40A8C5"/>
    <a:srgbClr val="404040"/>
    <a:srgbClr val="F1E1CE"/>
    <a:srgbClr val="DDC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34" autoAdjust="0"/>
    <p:restoredTop sz="86391" autoAdjust="0"/>
  </p:normalViewPr>
  <p:slideViewPr>
    <p:cSldViewPr snapToGrid="0" snapToObjects="1">
      <p:cViewPr>
        <p:scale>
          <a:sx n="190" d="100"/>
          <a:sy n="190" d="100"/>
        </p:scale>
        <p:origin x="-576" y="1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72" d="100"/>
          <a:sy n="172" d="100"/>
        </p:scale>
        <p:origin x="5344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-werkblad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Verkoop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Blad1!$A$2:$A$5</c:f>
              <c:strCache>
                <c:ptCount val="4"/>
                <c:pt idx="0">
                  <c:v>1e kwrt</c:v>
                </c:pt>
                <c:pt idx="1">
                  <c:v>2e kwrt</c:v>
                </c:pt>
                <c:pt idx="2">
                  <c:v>3e kwrt</c:v>
                </c:pt>
                <c:pt idx="3">
                  <c:v>4e kwrt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8.2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4F349-F75D-8B4F-B44C-563416025ADA}" type="datetimeFigureOut">
              <a:rPr lang="nl-NL" smtClean="0"/>
              <a:t>11-05-16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08F33-4665-354C-96CD-91612004D0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8083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9E75A-098C-204E-B886-F3CF1F2B6C78}" type="datetimeFigureOut">
              <a:rPr lang="nl-NL" smtClean="0"/>
              <a:t>11-05-16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A3B34-9960-5842-8208-A25AC827FD5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3940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7687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6334831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4991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71949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48035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58096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90212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37295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17889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33551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52260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chart" Target="../charts/chart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40A8C5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6C88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ctr">
            <a:normAutofit/>
          </a:bodyPr>
          <a:lstStyle>
            <a:lvl1pPr algn="r">
              <a:defRPr sz="4800">
                <a:solidFill>
                  <a:srgbClr val="404040"/>
                </a:solidFill>
                <a:effectLst/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3200"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noProof="0" dirty="0" smtClean="0"/>
              <a:t>Klik om de ondertitelstijl van het model te bewerken</a:t>
            </a:r>
            <a:endParaRPr lang="nl-NL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53451" y="6173918"/>
            <a:ext cx="184957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04040"/>
                </a:solidFill>
              </a:defRPr>
            </a:lvl1pPr>
          </a:lstStyle>
          <a:p>
            <a:fld id="{92AFFE3E-E9CF-364F-9791-24C6C60FE517}" type="datetime1">
              <a:rPr lang="nl-BE" smtClean="0"/>
              <a:t>11/05/16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79870" y="6173917"/>
            <a:ext cx="3873136" cy="365125"/>
          </a:xfrm>
        </p:spPr>
        <p:txBody>
          <a:bodyPr/>
          <a:lstStyle>
            <a:lvl1pPr algn="ctr">
              <a:defRPr sz="1200"/>
            </a:lvl1pPr>
          </a:lstStyle>
          <a:p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1146" y="291561"/>
            <a:ext cx="3131876" cy="8416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576236" y="1580991"/>
            <a:ext cx="4803130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76235" y="2449286"/>
            <a:ext cx="4803131" cy="334191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de </a:t>
            </a:r>
            <a:r>
              <a:rPr lang="en-US" dirty="0" err="1" smtClean="0"/>
              <a:t>tekststijl</a:t>
            </a:r>
            <a:r>
              <a:rPr lang="en-US" dirty="0" smtClean="0"/>
              <a:t> van het model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  <a:p>
            <a:pPr lvl="1"/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Derde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Vierde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Vijfde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607967" y="1580991"/>
            <a:ext cx="4895055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</a:t>
            </a:r>
            <a:r>
              <a:rPr lang="en-US" dirty="0" err="1" smtClean="0"/>
              <a:t>bewerken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2449286"/>
            <a:ext cx="4895056" cy="334191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de </a:t>
            </a:r>
            <a:r>
              <a:rPr lang="en-US" dirty="0" err="1" smtClean="0"/>
              <a:t>tekststijl</a:t>
            </a:r>
            <a:r>
              <a:rPr lang="en-US" dirty="0" smtClean="0"/>
              <a:t> van het model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  <a:p>
            <a:pPr lvl="1"/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Derde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Vierde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Vijfde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3DD39489-110B-7748-86D9-6AE82688F80F}" type="datetime1">
              <a:rPr lang="nl-BE" smtClean="0"/>
              <a:t>11/05/16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Titelstijl van model bewerken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7E945D79-A7CB-2448-9F08-568F84BE751F}" type="datetime1">
              <a:rPr lang="nl-BE" smtClean="0"/>
              <a:t>11/05/16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2FA92FC0-C715-F842-BB3E-32A63565E516}" type="datetime1">
              <a:rPr lang="nl-BE" smtClean="0"/>
              <a:t>11/05/16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533D8424-5509-6647-8145-3C8759CFD74B}" type="datetime1">
              <a:rPr lang="nl-BE" smtClean="0"/>
              <a:t>11/05/16</a:t>
            </a:fld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10"/>
          </p:nvPr>
        </p:nvSpPr>
        <p:spPr>
          <a:xfrm>
            <a:off x="1676403" y="1612900"/>
            <a:ext cx="9826622" cy="41529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SzPct val="110000"/>
              <a:defRPr sz="2800"/>
            </a:lvl1pPr>
            <a:lvl2pPr>
              <a:buSzPct val="110000"/>
              <a:defRPr sz="2400"/>
            </a:lvl2pPr>
            <a:lvl3pPr>
              <a:buSzPct val="110000"/>
              <a:defRPr sz="2000"/>
            </a:lvl3pPr>
            <a:lvl4pPr>
              <a:buSzPct val="110000"/>
              <a:defRPr sz="1800"/>
            </a:lvl4pPr>
            <a:lvl5pPr>
              <a:buSzPct val="110000"/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noProof="0" dirty="0" smtClean="0"/>
              <a:t>Klik om de tekststijl van het model te bewerken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  <a:p>
            <a:pPr lvl="4"/>
            <a:r>
              <a:rPr lang="nl-NL" noProof="0" dirty="0" smtClean="0"/>
              <a:t>Vijfde niveau</a:t>
            </a:r>
            <a:endParaRPr lang="nl-NL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2862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2862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2862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3BE50813-2F2C-564E-A28C-4D7647D51DBD}" type="datetime1">
              <a:rPr lang="nl-BE" smtClean="0"/>
              <a:t>11/05/16</a:t>
            </a:fld>
            <a:endParaRPr lang="en-US" dirty="0"/>
          </a:p>
        </p:txBody>
      </p:sp>
      <p:sp>
        <p:nvSpPr>
          <p:cNvPr id="9" name="AutoShape 32"/>
          <p:cNvSpPr>
            <a:spLocks noChangeArrowheads="1"/>
          </p:cNvSpPr>
          <p:nvPr userDrawn="1"/>
        </p:nvSpPr>
        <p:spPr bwMode="gray">
          <a:xfrm>
            <a:off x="1676401" y="1200150"/>
            <a:ext cx="3200399" cy="584200"/>
          </a:xfrm>
          <a:prstGeom prst="chevron">
            <a:avLst>
              <a:gd name="adj" fmla="val 34952"/>
            </a:avLst>
          </a:prstGeom>
          <a:solidFill>
            <a:srgbClr val="2D6C88"/>
          </a:solidFill>
          <a:ln w="12700" cap="rnd" algn="ctr">
            <a:noFill/>
            <a:miter lim="800000"/>
            <a:headEnd/>
            <a:tailEnd/>
          </a:ln>
        </p:spPr>
        <p:txBody>
          <a:bodyPr lIns="18288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Current regime</a:t>
            </a:r>
          </a:p>
        </p:txBody>
      </p:sp>
      <p:sp>
        <p:nvSpPr>
          <p:cNvPr id="11" name="AutoShape 33"/>
          <p:cNvSpPr>
            <a:spLocks noChangeArrowheads="1"/>
          </p:cNvSpPr>
          <p:nvPr userDrawn="1"/>
        </p:nvSpPr>
        <p:spPr bwMode="gray">
          <a:xfrm>
            <a:off x="5010151" y="1200150"/>
            <a:ext cx="3130549" cy="584200"/>
          </a:xfrm>
          <a:prstGeom prst="chevron">
            <a:avLst>
              <a:gd name="adj" fmla="val 34975"/>
            </a:avLst>
          </a:prstGeom>
          <a:solidFill>
            <a:srgbClr val="2D6C88"/>
          </a:solidFill>
          <a:ln w="12700" cap="rnd" algn="ctr">
            <a:noFill/>
            <a:miter lim="800000"/>
            <a:headEnd/>
            <a:tailEnd/>
          </a:ln>
        </p:spPr>
        <p:txBody>
          <a:bodyPr lIns="18288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Transitory regime</a:t>
            </a:r>
          </a:p>
        </p:txBody>
      </p:sp>
      <p:sp>
        <p:nvSpPr>
          <p:cNvPr id="12" name="AutoShape 34"/>
          <p:cNvSpPr>
            <a:spLocks noChangeArrowheads="1"/>
          </p:cNvSpPr>
          <p:nvPr userDrawn="1"/>
        </p:nvSpPr>
        <p:spPr bwMode="gray">
          <a:xfrm>
            <a:off x="8326439" y="1219200"/>
            <a:ext cx="2811462" cy="584200"/>
          </a:xfrm>
          <a:prstGeom prst="chevron">
            <a:avLst>
              <a:gd name="adj" fmla="val 34975"/>
            </a:avLst>
          </a:prstGeom>
          <a:solidFill>
            <a:srgbClr val="2D6C88"/>
          </a:solidFill>
          <a:ln w="12700" cap="rnd" algn="ctr">
            <a:noFill/>
            <a:miter lim="800000"/>
            <a:headEnd/>
            <a:tailEnd/>
          </a:ln>
        </p:spPr>
        <p:txBody>
          <a:bodyPr lIns="18288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To be regime</a:t>
            </a:r>
          </a:p>
        </p:txBody>
      </p:sp>
      <p:graphicFrame>
        <p:nvGraphicFramePr>
          <p:cNvPr id="8" name="Group 3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952274105"/>
              </p:ext>
            </p:extLst>
          </p:nvPr>
        </p:nvGraphicFramePr>
        <p:xfrm>
          <a:off x="1690688" y="1844675"/>
          <a:ext cx="9447213" cy="3955026"/>
        </p:xfrm>
        <a:graphic>
          <a:graphicData uri="http://schemas.openxmlformats.org/drawingml/2006/table">
            <a:tbl>
              <a:tblPr/>
              <a:tblGrid>
                <a:gridCol w="3149071"/>
                <a:gridCol w="3149071"/>
                <a:gridCol w="3149071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 2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Until 1/1/2011</a:t>
                      </a:r>
                    </a:p>
                  </a:txBody>
                  <a:tcPr marT="72000" marB="72000" anchor="ctr" horzOverflow="overflow">
                    <a:lnL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 2" charset="0"/>
                        <a:buNone/>
                        <a:tabLst/>
                      </a:pPr>
                      <a:r>
                        <a:rPr kumimoji="0" lang="nl-B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From … until …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72000" marB="72000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 2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As of 1/1/2011</a:t>
                      </a:r>
                    </a:p>
                  </a:txBody>
                  <a:tcPr marT="72000" marB="72000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83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2862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2862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2862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FE56A1A7-21CE-FF44-B7E5-5962664966F5}" type="datetime1">
              <a:rPr lang="nl-BE" smtClean="0"/>
              <a:t>11/05/16</a:t>
            </a:fld>
            <a:endParaRPr lang="en-US" dirty="0"/>
          </a:p>
        </p:txBody>
      </p:sp>
      <p:graphicFrame>
        <p:nvGraphicFramePr>
          <p:cNvPr id="15" name="Group 23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4273203851"/>
              </p:ext>
            </p:extLst>
          </p:nvPr>
        </p:nvGraphicFramePr>
        <p:xfrm>
          <a:off x="1676399" y="1487488"/>
          <a:ext cx="9826624" cy="4252912"/>
        </p:xfrm>
        <a:graphic>
          <a:graphicData uri="http://schemas.openxmlformats.org/drawingml/2006/table">
            <a:tbl>
              <a:tblPr/>
              <a:tblGrid>
                <a:gridCol w="1864961"/>
                <a:gridCol w="7961663"/>
              </a:tblGrid>
              <a:tr h="476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Provision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6C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B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Title of provision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6C88"/>
                    </a:solidFill>
                  </a:tcPr>
                </a:tc>
              </a:tr>
              <a:tr h="114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Application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nl-B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Effective date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  <a:endParaRPr kumimoji="0" lang="en-US" sz="14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782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Significant issues/</a:t>
                      </a:r>
                      <a:b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</a:b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observations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B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Reference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Reference to relevant legislation, regulation, circular, …</a:t>
                      </a: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183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2862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2862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2862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DE7276F6-C42C-174B-A310-8EC015F04ECB}" type="datetime1">
              <a:rPr lang="nl-BE" smtClean="0"/>
              <a:t>11/05/16</a:t>
            </a:fld>
            <a:endParaRPr lang="en-US" dirty="0"/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 bwMode="auto">
          <a:xfrm>
            <a:off x="1708151" y="6489477"/>
            <a:ext cx="282575" cy="12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957263" rtl="0" eaLnBrk="0" latinLnBrk="0" hangingPunct="0">
              <a:defRPr sz="1900" b="0" i="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000" dirty="0">
              <a:solidFill>
                <a:schemeClr val="tx2"/>
              </a:solidFill>
            </a:endParaRPr>
          </a:p>
        </p:txBody>
      </p:sp>
      <p:grpSp>
        <p:nvGrpSpPr>
          <p:cNvPr id="8" name="Group 12"/>
          <p:cNvGrpSpPr>
            <a:grpSpLocks/>
          </p:cNvGrpSpPr>
          <p:nvPr userDrawn="1"/>
        </p:nvGrpSpPr>
        <p:grpSpPr bwMode="auto">
          <a:xfrm>
            <a:off x="1676401" y="1312639"/>
            <a:ext cx="4698999" cy="4478561"/>
            <a:chOff x="300" y="872"/>
            <a:chExt cx="1847" cy="3931"/>
          </a:xfrm>
        </p:grpSpPr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300" y="872"/>
              <a:ext cx="1847" cy="199"/>
            </a:xfrm>
            <a:prstGeom prst="rect">
              <a:avLst/>
            </a:prstGeom>
            <a:solidFill>
              <a:srgbClr val="2D6C88"/>
            </a:solidFill>
            <a:ln w="12700">
              <a:solidFill>
                <a:srgbClr val="00A1DE"/>
              </a:solidFill>
              <a:miter lim="800000"/>
              <a:headEnd/>
              <a:tailEnd type="none" w="sm" len="med"/>
            </a:ln>
          </p:spPr>
          <p:txBody>
            <a:bodyPr lIns="40118" tIns="40118" rIns="40118" bIns="40118" anchor="ctr" anchorCtr="1"/>
            <a:lstStyle>
              <a:lvl1pPr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 b="1" dirty="0">
                  <a:solidFill>
                    <a:srgbClr val="FFFFFF"/>
                  </a:solidFill>
                </a:rPr>
                <a:t>Text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00" y="1071"/>
              <a:ext cx="1847" cy="3732"/>
            </a:xfrm>
            <a:prstGeom prst="rect">
              <a:avLst/>
            </a:prstGeom>
            <a:noFill/>
            <a:ln w="12700" algn="ctr">
              <a:solidFill>
                <a:srgbClr val="00A1DE"/>
              </a:solidFill>
              <a:miter lim="800000"/>
              <a:headEnd/>
              <a:tailEnd/>
            </a:ln>
          </p:spPr>
          <p:txBody>
            <a:bodyPr lIns="40118" tIns="40118" rIns="40118" bIns="40118"/>
            <a:lstStyle/>
            <a:p>
              <a:pPr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Paragraph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(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if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not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needed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, delete)</a:t>
              </a:r>
            </a:p>
            <a:p>
              <a:pPr marL="191002" lvl="1" indent="-191002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Bullet</a:t>
              </a:r>
              <a:endParaRPr lang="nl-NL" sz="14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74545" lvl="2" indent="-18354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‒"/>
                <a:defRPr/>
              </a:pPr>
              <a:r>
                <a:rPr lang="nl-NL" sz="1200" dirty="0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Dash</a:t>
              </a:r>
            </a:p>
            <a:p>
              <a:pPr marL="565547" lvl="3" indent="-19100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2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Subbullet</a:t>
              </a:r>
              <a:endParaRPr lang="nl-NL" sz="12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59623" indent="-359623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endParaRPr lang="nl-NL" sz="1200" dirty="0">
                <a:solidFill>
                  <a:srgbClr val="002776"/>
                </a:solidFill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2" name="Group 12"/>
          <p:cNvGrpSpPr>
            <a:grpSpLocks/>
          </p:cNvGrpSpPr>
          <p:nvPr userDrawn="1"/>
        </p:nvGrpSpPr>
        <p:grpSpPr bwMode="auto">
          <a:xfrm>
            <a:off x="6959600" y="1312639"/>
            <a:ext cx="4543423" cy="4478561"/>
            <a:chOff x="300" y="872"/>
            <a:chExt cx="1847" cy="3931"/>
          </a:xfrm>
        </p:grpSpPr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300" y="872"/>
              <a:ext cx="1847" cy="199"/>
            </a:xfrm>
            <a:prstGeom prst="rect">
              <a:avLst/>
            </a:prstGeom>
            <a:solidFill>
              <a:srgbClr val="2D6C88"/>
            </a:solidFill>
            <a:ln w="12700">
              <a:solidFill>
                <a:srgbClr val="00A1DE"/>
              </a:solidFill>
              <a:miter lim="800000"/>
              <a:headEnd/>
              <a:tailEnd type="none" w="sm" len="med"/>
            </a:ln>
          </p:spPr>
          <p:txBody>
            <a:bodyPr lIns="40118" tIns="40118" rIns="40118" bIns="40118" anchor="ctr" anchorCtr="1"/>
            <a:lstStyle>
              <a:lvl1pPr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 b="1" dirty="0">
                  <a:solidFill>
                    <a:srgbClr val="FFFFFF"/>
                  </a:solidFill>
                </a:rPr>
                <a:t>Text</a:t>
              </a: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300" y="1071"/>
              <a:ext cx="1847" cy="3732"/>
            </a:xfrm>
            <a:prstGeom prst="rect">
              <a:avLst/>
            </a:prstGeom>
            <a:noFill/>
            <a:ln w="12700" algn="ctr">
              <a:solidFill>
                <a:srgbClr val="00A1DE"/>
              </a:solidFill>
              <a:miter lim="800000"/>
              <a:headEnd/>
              <a:tailEnd/>
            </a:ln>
          </p:spPr>
          <p:txBody>
            <a:bodyPr lIns="40118" tIns="40118" rIns="40118" bIns="40118"/>
            <a:lstStyle/>
            <a:p>
              <a:pPr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Paragraph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(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if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not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needed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, delete)</a:t>
              </a:r>
            </a:p>
            <a:p>
              <a:pPr marL="191002" lvl="1" indent="-191002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Bullet</a:t>
              </a:r>
              <a:endParaRPr lang="nl-NL" sz="14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74545" lvl="2" indent="-18354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‒"/>
                <a:defRPr/>
              </a:pPr>
              <a:r>
                <a:rPr lang="nl-NL" sz="1200" dirty="0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Dash</a:t>
              </a:r>
            </a:p>
            <a:p>
              <a:pPr marL="565547" lvl="3" indent="-19100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2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Subbullet</a:t>
              </a:r>
              <a:endParaRPr lang="nl-NL" sz="12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59623" indent="-359623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endParaRPr lang="nl-NL" sz="1400" dirty="0">
                <a:solidFill>
                  <a:srgbClr val="002776"/>
                </a:solidFill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2276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8746C2FD-C2D7-5144-9880-CEB691146078}" type="datetime1">
              <a:rPr lang="nl-BE" smtClean="0"/>
              <a:t>11/05/16</a:t>
            </a:fld>
            <a:endParaRPr lang="en-US" dirty="0"/>
          </a:p>
        </p:txBody>
      </p:sp>
      <p:sp>
        <p:nvSpPr>
          <p:cNvPr id="9" name="Text Placeholder 24"/>
          <p:cNvSpPr>
            <a:spLocks noGrp="1"/>
          </p:cNvSpPr>
          <p:nvPr>
            <p:ph type="body" sz="quarter" idx="4294967295"/>
          </p:nvPr>
        </p:nvSpPr>
        <p:spPr bwMode="auto">
          <a:xfrm>
            <a:off x="8115300" y="1385888"/>
            <a:ext cx="3387723" cy="5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11" name="Text Placeholder 26"/>
          <p:cNvSpPr>
            <a:spLocks noGrp="1"/>
          </p:cNvSpPr>
          <p:nvPr>
            <p:ph type="body" sz="quarter" idx="4294967295" hasCustomPrompt="1"/>
          </p:nvPr>
        </p:nvSpPr>
        <p:spPr bwMode="auto">
          <a:xfrm>
            <a:off x="8115300" y="3297238"/>
            <a:ext cx="3387723" cy="144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 smtClean="0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 userDrawn="1"/>
        </p:nvSpPr>
        <p:spPr bwMode="gray">
          <a:xfrm>
            <a:off x="1681163" y="1354137"/>
            <a:ext cx="1862137" cy="571500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Objective(s)</a:t>
            </a:r>
          </a:p>
        </p:txBody>
      </p:sp>
      <p:sp>
        <p:nvSpPr>
          <p:cNvPr id="16" name="Rectangle 13"/>
          <p:cNvSpPr>
            <a:spLocks noChangeArrowheads="1"/>
          </p:cNvSpPr>
          <p:nvPr userDrawn="1"/>
        </p:nvSpPr>
        <p:spPr bwMode="gray">
          <a:xfrm>
            <a:off x="1681163" y="3297237"/>
            <a:ext cx="1862137" cy="1417638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Key provisions</a:t>
            </a:r>
          </a:p>
        </p:txBody>
      </p:sp>
      <p:sp>
        <p:nvSpPr>
          <p:cNvPr id="19" name="Rectangle 4"/>
          <p:cNvSpPr>
            <a:spLocks noChangeArrowheads="1"/>
          </p:cNvSpPr>
          <p:nvPr userDrawn="1"/>
        </p:nvSpPr>
        <p:spPr bwMode="gray">
          <a:xfrm>
            <a:off x="1676401" y="2312987"/>
            <a:ext cx="1862137" cy="571500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Scope</a:t>
            </a:r>
          </a:p>
        </p:txBody>
      </p:sp>
      <p:sp>
        <p:nvSpPr>
          <p:cNvPr id="22" name="Rectangle 4"/>
          <p:cNvSpPr>
            <a:spLocks noChangeArrowheads="1"/>
          </p:cNvSpPr>
          <p:nvPr userDrawn="1"/>
        </p:nvSpPr>
        <p:spPr bwMode="gray">
          <a:xfrm>
            <a:off x="1676401" y="5116512"/>
            <a:ext cx="1862137" cy="569913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Entry in force</a:t>
            </a:r>
          </a:p>
        </p:txBody>
      </p:sp>
      <p:sp>
        <p:nvSpPr>
          <p:cNvPr id="36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8115300" y="2327275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39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8115300" y="5135562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0" name="Text Placeholder 24"/>
          <p:cNvSpPr>
            <a:spLocks noGrp="1"/>
          </p:cNvSpPr>
          <p:nvPr>
            <p:ph type="body" sz="quarter" idx="4294967295"/>
          </p:nvPr>
        </p:nvSpPr>
        <p:spPr bwMode="auto">
          <a:xfrm>
            <a:off x="4114800" y="1389064"/>
            <a:ext cx="3387723" cy="5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1" name="Text Placeholder 26"/>
          <p:cNvSpPr>
            <a:spLocks noGrp="1"/>
          </p:cNvSpPr>
          <p:nvPr>
            <p:ph type="body" sz="quarter" idx="4294967295" hasCustomPrompt="1"/>
          </p:nvPr>
        </p:nvSpPr>
        <p:spPr bwMode="auto">
          <a:xfrm>
            <a:off x="4114800" y="3300414"/>
            <a:ext cx="3387723" cy="144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 smtClean="0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2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4114800" y="2330451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3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4114800" y="5138738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38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ssen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428797" y="2351315"/>
            <a:ext cx="6393089" cy="1776548"/>
          </a:xfrm>
        </p:spPr>
        <p:txBody>
          <a:bodyPr/>
          <a:lstStyle>
            <a:lvl1pPr marL="0" indent="0" algn="ctr">
              <a:buFont typeface="+mj-lt"/>
              <a:buNone/>
              <a:defRPr>
                <a:solidFill>
                  <a:srgbClr val="DDCEBE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Tussenpagina titel</a:t>
            </a:r>
            <a:endParaRPr lang="nl-NL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04040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0" y="465774"/>
            <a:ext cx="2842986" cy="7640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1352006"/>
            <a:ext cx="5407023" cy="44341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noProof="0" dirty="0" smtClean="0"/>
              <a:t>Klik om de tekststijl van het model te bewerken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  <a:p>
            <a:pPr lvl="4"/>
            <a:r>
              <a:rPr lang="nl-NL" noProof="0" dirty="0" smtClean="0"/>
              <a:t>Vijfde niveau</a:t>
            </a:r>
            <a:endParaRPr lang="nl-NL" noProof="0" dirty="0"/>
          </a:p>
        </p:txBody>
      </p:sp>
      <p:graphicFrame>
        <p:nvGraphicFramePr>
          <p:cNvPr id="9" name="Grafiek 8"/>
          <p:cNvGraphicFramePr/>
          <p:nvPr userDrawn="1">
            <p:extLst>
              <p:ext uri="{D42A27DB-BD31-4B8C-83A1-F6EECF244321}">
                <p14:modId xmlns:p14="http://schemas.microsoft.com/office/powerpoint/2010/main" val="115920301"/>
              </p:ext>
            </p:extLst>
          </p:nvPr>
        </p:nvGraphicFramePr>
        <p:xfrm>
          <a:off x="1377405" y="1298720"/>
          <a:ext cx="3971109" cy="4556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6AB63E50-3CAC-B348-8D9C-025E6FDE83D9}" type="datetime1">
              <a:rPr lang="nl-BE" smtClean="0"/>
              <a:t>11/05/16</a:t>
            </a:fld>
            <a:endParaRPr lang="en-US" dirty="0"/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1676401" y="354965"/>
            <a:ext cx="9826624" cy="685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Afbeelding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959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0" y="465774"/>
            <a:ext cx="2842986" cy="764053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428797" y="2351315"/>
            <a:ext cx="6393089" cy="1776548"/>
          </a:xfrm>
        </p:spPr>
        <p:txBody>
          <a:bodyPr/>
          <a:lstStyle>
            <a:lvl1pPr marL="0" indent="0" algn="ctr">
              <a:buFont typeface="+mj-lt"/>
              <a:buNone/>
              <a:defRPr>
                <a:solidFill>
                  <a:srgbClr val="DDCEBE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Eindpagina titel</a:t>
            </a:r>
            <a:endParaRPr lang="nl-NL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3" y="0"/>
            <a:ext cx="1525587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rgbClr val="40A8C5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2D6C88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1" y="354965"/>
            <a:ext cx="9826624" cy="685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E4AB6C71-8EC0-EF46-80F5-5D2BE9BA7823}" type="datetime1">
              <a:rPr lang="nl-BE" smtClean="0"/>
              <a:t>11/05/16</a:t>
            </a:fld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8618" y="5998664"/>
            <a:ext cx="2652893" cy="7129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68" r:id="rId4"/>
    <p:sldLayoutId id="2147483669" r:id="rId5"/>
    <p:sldLayoutId id="2147483666" r:id="rId6"/>
    <p:sldLayoutId id="2147483655" r:id="rId7"/>
    <p:sldLayoutId id="2147483652" r:id="rId8"/>
    <p:sldLayoutId id="2147483665" r:id="rId9"/>
    <p:sldLayoutId id="2147483653" r:id="rId10"/>
    <p:sldLayoutId id="2147483654" r:id="rId11"/>
    <p:sldLayoutId id="2147483656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928400" y="2057400"/>
            <a:ext cx="8574622" cy="2057739"/>
          </a:xfrm>
        </p:spPr>
        <p:txBody>
          <a:bodyPr>
            <a:normAutofit/>
          </a:bodyPr>
          <a:lstStyle/>
          <a:p>
            <a:r>
              <a:rPr lang="nl-NL" sz="4800" noProof="0" dirty="0" smtClean="0"/>
              <a:t/>
            </a:r>
            <a:br>
              <a:rPr lang="nl-NL" sz="4800" noProof="0" dirty="0" smtClean="0"/>
            </a:br>
            <a:endParaRPr lang="nl-NL" sz="4800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515377" y="2803144"/>
            <a:ext cx="6987645" cy="1124373"/>
          </a:xfrm>
        </p:spPr>
        <p:txBody>
          <a:bodyPr anchor="b">
            <a:noAutofit/>
          </a:bodyPr>
          <a:lstStyle/>
          <a:p>
            <a:r>
              <a:rPr lang="nl-NL" noProof="0" dirty="0" smtClean="0"/>
              <a:t>Defensie en fiscaliteit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94FA6-3ED6-B44A-906B-2509370DF4A4}" type="datetime1">
              <a:rPr lang="nl-BE" smtClean="0"/>
              <a:t>11/05/16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54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2</a:t>
            </a:r>
            <a:r>
              <a:rPr lang="nl-NL" noProof="0" dirty="0" smtClean="0"/>
              <a:t>. Vrijstelling OV voor Defensie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11/05/16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0870"/>
            <a:ext cx="9275453" cy="4274930"/>
          </a:xfrm>
        </p:spPr>
        <p:txBody>
          <a:bodyPr>
            <a:normAutofit fontScale="92500" lnSpcReduction="20000"/>
          </a:bodyPr>
          <a:lstStyle/>
          <a:p>
            <a:r>
              <a:rPr lang="nl-NL" altLang="nl-NL" dirty="0" smtClean="0"/>
              <a:t>Voorbeeld recente rechtspraak (</a:t>
            </a:r>
            <a:r>
              <a:rPr lang="nl-NL" altLang="nl-NL" dirty="0" err="1" smtClean="0"/>
              <a:t>Cass</a:t>
            </a:r>
            <a:r>
              <a:rPr lang="nl-NL" altLang="nl-NL" dirty="0"/>
              <a:t>. </a:t>
            </a:r>
            <a:r>
              <a:rPr lang="nl-NL" altLang="nl-NL" dirty="0" smtClean="0"/>
              <a:t>17 december 2015)</a:t>
            </a:r>
          </a:p>
          <a:p>
            <a:r>
              <a:rPr lang="nl-NL" altLang="nl-NL" dirty="0" smtClean="0"/>
              <a:t>De Centrale </a:t>
            </a:r>
            <a:r>
              <a:rPr lang="nl-NL" altLang="nl-NL" dirty="0"/>
              <a:t>Dienst voor Sociale en Culturele </a:t>
            </a:r>
            <a:r>
              <a:rPr lang="nl-NL" altLang="nl-NL" dirty="0" smtClean="0"/>
              <a:t>Actie gebruikt een onroerend goed wordt </a:t>
            </a:r>
            <a:r>
              <a:rPr lang="nl-NL" altLang="nl-NL" dirty="0"/>
              <a:t>aangewend als militair vakantieoord voor militairen (actief of gepensioneerd) en hun </a:t>
            </a:r>
            <a:r>
              <a:rPr lang="nl-NL" altLang="nl-NL" dirty="0" smtClean="0"/>
              <a:t>gezinsleden</a:t>
            </a:r>
          </a:p>
          <a:p>
            <a:r>
              <a:rPr lang="nl-NL" altLang="nl-NL" noProof="0" dirty="0" smtClean="0"/>
              <a:t>Vlaams Gewest wenst onroerende voorheffing te innen</a:t>
            </a:r>
          </a:p>
          <a:p>
            <a:r>
              <a:rPr lang="nl-NL" altLang="nl-NL" dirty="0" smtClean="0"/>
              <a:t>FOD Defensie tg Vlaamse Gewest</a:t>
            </a:r>
          </a:p>
          <a:p>
            <a:pPr lvl="1"/>
            <a:r>
              <a:rPr lang="nl-NL" altLang="nl-NL" dirty="0" smtClean="0"/>
              <a:t>Vlaams Gewest krijgt gelijk voor Hof van Beroep te Brussel</a:t>
            </a:r>
          </a:p>
          <a:p>
            <a:pPr lvl="1"/>
            <a:r>
              <a:rPr lang="nl-NL" altLang="nl-NL" dirty="0" smtClean="0"/>
              <a:t>FOD Defensie in cassatieberoep</a:t>
            </a:r>
          </a:p>
          <a:p>
            <a:r>
              <a:rPr lang="nl-NL" altLang="nl-NL" dirty="0"/>
              <a:t>“</a:t>
            </a:r>
            <a:r>
              <a:rPr lang="nl-NL" altLang="nl-NL" i="1" dirty="0"/>
              <a:t>Met het aanbieden van een vakantieverblijf vervult het CDSCA geen openbare dienst of een dienst van algemeen nut</a:t>
            </a:r>
            <a:r>
              <a:rPr lang="nl-NL" altLang="nl-NL" i="1" dirty="0" smtClean="0"/>
              <a:t>.</a:t>
            </a:r>
            <a:r>
              <a:rPr lang="nl-NL" altLang="nl-NL" dirty="0" smtClean="0"/>
              <a:t>”</a:t>
            </a:r>
          </a:p>
          <a:p>
            <a:endParaRPr lang="nl-NL" altLang="nl-NL" noProof="0" dirty="0" smtClean="0"/>
          </a:p>
          <a:p>
            <a:pPr marL="0" indent="0">
              <a:buNone/>
            </a:pPr>
            <a:endParaRPr lang="nl-NL" noProof="0" dirty="0" smtClean="0"/>
          </a:p>
        </p:txBody>
      </p:sp>
    </p:spTree>
    <p:extLst>
      <p:ext uri="{BB962C8B-B14F-4D97-AF65-F5344CB8AC3E}">
        <p14:creationId xmlns:p14="http://schemas.microsoft.com/office/powerpoint/2010/main" val="177003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 dirty="0" smtClean="0"/>
              <a:t>3. Alternatieve verloning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7585055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1</a:t>
            </a:r>
            <a:r>
              <a:rPr lang="nl-NL" dirty="0" smtClean="0"/>
              <a:t>. </a:t>
            </a:r>
            <a:r>
              <a:rPr lang="nl-NL" dirty="0"/>
              <a:t>Alternatieve verloning </a:t>
            </a:r>
            <a:r>
              <a:rPr lang="nl-NL" dirty="0" smtClean="0"/>
              <a:t>| aandachtspunten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11/05/16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0870"/>
            <a:ext cx="9275453" cy="427493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nl-NL" noProof="0" dirty="0" smtClean="0"/>
              <a:t>FOD Defensie = Belgische Staat</a:t>
            </a:r>
          </a:p>
          <a:p>
            <a:pPr lvl="1">
              <a:lnSpc>
                <a:spcPct val="120000"/>
              </a:lnSpc>
            </a:pPr>
            <a:r>
              <a:rPr lang="nl-NL" dirty="0" smtClean="0"/>
              <a:t>Niet onderworpen aan inkomstenbelasting (i.t.t. de meeste werkgevers)</a:t>
            </a:r>
          </a:p>
          <a:p>
            <a:pPr lvl="1">
              <a:lnSpc>
                <a:spcPct val="120000"/>
              </a:lnSpc>
            </a:pPr>
            <a:r>
              <a:rPr lang="nl-NL" noProof="0" dirty="0" smtClean="0"/>
              <a:t>Aftrekbaarheid kosten speelt dus geen rol</a:t>
            </a:r>
          </a:p>
          <a:p>
            <a:pPr>
              <a:lnSpc>
                <a:spcPct val="120000"/>
              </a:lnSpc>
            </a:pPr>
            <a:r>
              <a:rPr lang="nl-NL" noProof="0" dirty="0" smtClean="0"/>
              <a:t>Fiscale behandeling ambtenaar = werknemer</a:t>
            </a:r>
          </a:p>
          <a:p>
            <a:pPr>
              <a:lnSpc>
                <a:spcPct val="120000"/>
              </a:lnSpc>
            </a:pPr>
            <a:r>
              <a:rPr lang="nl-NL" noProof="0" dirty="0" smtClean="0"/>
              <a:t>Parafiscale behandeling ambtenaar ≠ </a:t>
            </a:r>
            <a:r>
              <a:rPr lang="nl-NL" dirty="0" smtClean="0"/>
              <a:t>werknemer !</a:t>
            </a:r>
          </a:p>
          <a:p>
            <a:pPr lvl="1">
              <a:lnSpc>
                <a:spcPct val="120000"/>
              </a:lnSpc>
            </a:pPr>
            <a:r>
              <a:rPr lang="nl-NL" noProof="0" dirty="0" smtClean="0"/>
              <a:t>Telkens sociaal statuut bekijken</a:t>
            </a:r>
          </a:p>
          <a:p>
            <a:pPr>
              <a:lnSpc>
                <a:spcPct val="120000"/>
              </a:lnSpc>
            </a:pPr>
            <a:r>
              <a:rPr lang="nl-NL" noProof="0" dirty="0" smtClean="0"/>
              <a:t>Bewijs werkelijke beroepskosten </a:t>
            </a:r>
            <a:r>
              <a:rPr lang="nl-NL" noProof="0" dirty="0" err="1" smtClean="0"/>
              <a:t>vs</a:t>
            </a:r>
            <a:r>
              <a:rPr lang="nl-NL" noProof="0" dirty="0" smtClean="0"/>
              <a:t> forfaitaire aftrek</a:t>
            </a:r>
          </a:p>
          <a:p>
            <a:pPr lvl="1">
              <a:lnSpc>
                <a:spcPct val="120000"/>
              </a:lnSpc>
            </a:pPr>
            <a:r>
              <a:rPr lang="nl-NL" dirty="0" smtClean="0"/>
              <a:t>Voordeel soms vrijgesteld op voorwaarde dat </a:t>
            </a:r>
            <a:endParaRPr lang="nl-NL" noProof="0" dirty="0" smtClean="0"/>
          </a:p>
          <a:p>
            <a:pPr>
              <a:lnSpc>
                <a:spcPct val="120000"/>
              </a:lnSpc>
            </a:pPr>
            <a:r>
              <a:rPr lang="nl-NL" noProof="0" dirty="0" smtClean="0"/>
              <a:t>Fiscaal en sociaalrechtelijk: vaak verschillende (methode van) waardering van het voordeel</a:t>
            </a:r>
          </a:p>
          <a:p>
            <a:pPr>
              <a:lnSpc>
                <a:spcPct val="120000"/>
              </a:lnSpc>
            </a:pPr>
            <a:endParaRPr lang="nl-NL" noProof="0" dirty="0" smtClean="0"/>
          </a:p>
        </p:txBody>
      </p:sp>
    </p:spTree>
    <p:extLst>
      <p:ext uri="{BB962C8B-B14F-4D97-AF65-F5344CB8AC3E}">
        <p14:creationId xmlns:p14="http://schemas.microsoft.com/office/powerpoint/2010/main" val="491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 </a:t>
            </a:r>
            <a:r>
              <a:rPr lang="nl-NL" dirty="0"/>
              <a:t>Alternatieve verloning </a:t>
            </a:r>
            <a:r>
              <a:rPr lang="nl-NL" dirty="0" smtClean="0"/>
              <a:t>| long list (1/2)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11/05/16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0870"/>
            <a:ext cx="9275453" cy="4274930"/>
          </a:xfrm>
        </p:spPr>
        <p:txBody>
          <a:bodyPr>
            <a:noAutofit/>
          </a:bodyPr>
          <a:lstStyle/>
          <a:p>
            <a:pPr marL="571500" indent="-571500">
              <a:spcBef>
                <a:spcPts val="100"/>
              </a:spcBef>
              <a:spcAft>
                <a:spcPts val="100"/>
              </a:spcAft>
              <a:buFont typeface="+mj-lt"/>
              <a:buAutoNum type="arabicPeriod"/>
            </a:pPr>
            <a:r>
              <a:rPr lang="nl-NL" altLang="nl-NL" sz="1400" dirty="0" smtClean="0"/>
              <a:t>VERVOER</a:t>
            </a:r>
            <a:endParaRPr lang="nl-NL" altLang="nl-NL" sz="1400" dirty="0"/>
          </a:p>
          <a:p>
            <a:pPr marL="914400" lvl="1" indent="-45720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smtClean="0"/>
              <a:t>Woon-werkverkeer</a:t>
            </a:r>
            <a:endParaRPr lang="nl-NL" altLang="nl-NL" sz="1200" dirty="0"/>
          </a:p>
          <a:p>
            <a:pPr marL="914400" lvl="1" indent="-45720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smtClean="0"/>
              <a:t>Beroepsmatige </a:t>
            </a:r>
            <a:r>
              <a:rPr lang="nl-NL" altLang="nl-NL" sz="1200" dirty="0"/>
              <a:t>verplaatsingskosten </a:t>
            </a:r>
            <a:endParaRPr lang="nl-NL" altLang="nl-NL" sz="1200" dirty="0" smtClean="0"/>
          </a:p>
          <a:p>
            <a:pPr marL="914400" lvl="1" indent="-45720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smtClean="0"/>
              <a:t>Bedrijfswagen</a:t>
            </a:r>
            <a:endParaRPr lang="nl-NL" altLang="nl-NL" sz="1200" dirty="0"/>
          </a:p>
          <a:p>
            <a:pPr marL="914400" lvl="1" indent="-45720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smtClean="0"/>
              <a:t>Tankkaart</a:t>
            </a:r>
            <a:endParaRPr lang="nl-NL" altLang="nl-NL" sz="1200" dirty="0"/>
          </a:p>
          <a:p>
            <a:pPr marL="914400" lvl="1" indent="-45720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smtClean="0"/>
              <a:t>Bedrijfsfiets</a:t>
            </a:r>
            <a:endParaRPr lang="nl-NL" altLang="nl-NL" sz="1200" dirty="0"/>
          </a:p>
          <a:p>
            <a:pPr marL="914400" lvl="1" indent="-45720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smtClean="0"/>
              <a:t>Verkeersboetes</a:t>
            </a:r>
            <a:endParaRPr lang="nl-NL" altLang="nl-NL" sz="1200" dirty="0"/>
          </a:p>
          <a:p>
            <a:pPr marL="514350" indent="-514350">
              <a:spcBef>
                <a:spcPts val="100"/>
              </a:spcBef>
              <a:spcAft>
                <a:spcPts val="100"/>
              </a:spcAft>
              <a:buFont typeface="+mj-lt"/>
              <a:buAutoNum type="arabicPeriod"/>
            </a:pPr>
            <a:r>
              <a:rPr lang="nl-NL" altLang="nl-NL" sz="1400" dirty="0" smtClean="0"/>
              <a:t>KOSTEN </a:t>
            </a:r>
            <a:r>
              <a:rPr lang="nl-NL" altLang="nl-NL" sz="1400" dirty="0"/>
              <a:t>EIGEN AAN DE WERKGEVER </a:t>
            </a:r>
            <a:endParaRPr lang="nl-NL" altLang="nl-NL" sz="1400" dirty="0" smtClean="0"/>
          </a:p>
          <a:p>
            <a:pPr marL="514350" indent="-514350">
              <a:spcBef>
                <a:spcPts val="100"/>
              </a:spcBef>
              <a:spcAft>
                <a:spcPts val="100"/>
              </a:spcAft>
              <a:buFont typeface="+mj-lt"/>
              <a:buAutoNum type="arabicPeriod"/>
            </a:pPr>
            <a:r>
              <a:rPr lang="nl-NL" altLang="nl-NL" sz="1400" dirty="0" smtClean="0"/>
              <a:t>CHEQUES</a:t>
            </a:r>
          </a:p>
          <a:p>
            <a:pPr marL="971550" lvl="1" indent="-51435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smtClean="0"/>
              <a:t>Maaltijdcheques</a:t>
            </a:r>
            <a:endParaRPr lang="nl-NL" altLang="nl-NL" sz="1200" dirty="0"/>
          </a:p>
          <a:p>
            <a:pPr marL="971550" lvl="1" indent="-51435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err="1" smtClean="0"/>
              <a:t>Ecocheques</a:t>
            </a:r>
            <a:endParaRPr lang="nl-NL" altLang="nl-NL" sz="1200" dirty="0"/>
          </a:p>
          <a:p>
            <a:pPr marL="971550" lvl="1" indent="-51435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/>
              <a:t>G</a:t>
            </a:r>
            <a:r>
              <a:rPr lang="nl-NL" altLang="nl-NL" sz="1200" dirty="0" smtClean="0"/>
              <a:t>eschenken</a:t>
            </a:r>
            <a:r>
              <a:rPr lang="nl-NL" altLang="nl-NL" sz="1200" dirty="0"/>
              <a:t>, geschenkcheques en </a:t>
            </a:r>
            <a:r>
              <a:rPr lang="nl-NL" altLang="nl-NL" sz="1200" dirty="0" smtClean="0"/>
              <a:t>premies</a:t>
            </a:r>
          </a:p>
          <a:p>
            <a:pPr marL="514350" indent="-514350">
              <a:spcBef>
                <a:spcPts val="100"/>
              </a:spcBef>
              <a:spcAft>
                <a:spcPts val="100"/>
              </a:spcAft>
              <a:buFont typeface="+mj-lt"/>
              <a:buAutoNum type="arabicPeriod"/>
            </a:pPr>
            <a:r>
              <a:rPr lang="nl-NL" altLang="nl-NL" sz="1400" dirty="0" smtClean="0"/>
              <a:t>4. SOCIALE VOORZIENINGEN</a:t>
            </a:r>
          </a:p>
          <a:p>
            <a:pPr marL="971550" lvl="1" indent="-51435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smtClean="0"/>
              <a:t>Extralegale gezinsbijslagen</a:t>
            </a:r>
          </a:p>
          <a:p>
            <a:pPr marL="971550" lvl="1" indent="-51435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smtClean="0"/>
              <a:t>Geboortepremie</a:t>
            </a:r>
            <a:endParaRPr lang="nl-NL" altLang="nl-NL" sz="1200" dirty="0"/>
          </a:p>
          <a:p>
            <a:pPr marL="971550" lvl="1" indent="-51435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smtClean="0"/>
              <a:t>Kinderopvang</a:t>
            </a:r>
            <a:endParaRPr lang="nl-NL" altLang="nl-NL" sz="1200" dirty="0"/>
          </a:p>
          <a:p>
            <a:pPr marL="971550" lvl="1" indent="-51435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smtClean="0"/>
              <a:t>Studietoelagen</a:t>
            </a:r>
            <a:endParaRPr lang="nl-NL" altLang="nl-NL" sz="1200" dirty="0"/>
          </a:p>
          <a:p>
            <a:pPr marL="971550" lvl="1" indent="-51435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smtClean="0"/>
              <a:t>Groepsreizen</a:t>
            </a:r>
            <a:endParaRPr lang="nl-NL" altLang="nl-NL" sz="1200" dirty="0"/>
          </a:p>
          <a:p>
            <a:pPr marL="971550" lvl="1" indent="-51435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smtClean="0"/>
              <a:t>Sport</a:t>
            </a:r>
            <a:endParaRPr lang="nl-NL" altLang="nl-NL" sz="1200" dirty="0"/>
          </a:p>
          <a:p>
            <a:pPr marL="971550" lvl="1" indent="-51435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smtClean="0"/>
              <a:t>Bedrijfsrestaurant </a:t>
            </a:r>
          </a:p>
          <a:p>
            <a:pPr marL="971550" lvl="1" indent="-51435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smtClean="0"/>
              <a:t>Extra </a:t>
            </a:r>
            <a:r>
              <a:rPr lang="nl-NL" altLang="nl-NL" sz="1200" dirty="0"/>
              <a:t>verlofdagen </a:t>
            </a:r>
            <a:endParaRPr lang="nl-NL" altLang="nl-NL" sz="1200" dirty="0" smtClean="0"/>
          </a:p>
          <a:p>
            <a:pPr marL="971550" lvl="1" indent="-514350"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sz="1200" dirty="0" smtClean="0"/>
              <a:t>Vaccinatie</a:t>
            </a:r>
            <a:endParaRPr lang="nl-NL" altLang="nl-NL" sz="1200" dirty="0"/>
          </a:p>
        </p:txBody>
      </p:sp>
    </p:spTree>
    <p:extLst>
      <p:ext uri="{BB962C8B-B14F-4D97-AF65-F5344CB8AC3E}">
        <p14:creationId xmlns:p14="http://schemas.microsoft.com/office/powerpoint/2010/main" val="59792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 </a:t>
            </a:r>
            <a:r>
              <a:rPr lang="nl-NL" dirty="0"/>
              <a:t>Alternatieve verloning </a:t>
            </a:r>
            <a:r>
              <a:rPr lang="nl-NL" dirty="0" smtClean="0"/>
              <a:t>| long list (2/2)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11/05/16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0870"/>
            <a:ext cx="9275453" cy="4274930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rabicPeriod" startAt="5"/>
            </a:pPr>
            <a:r>
              <a:rPr lang="nl-NL" altLang="nl-NL" dirty="0" smtClean="0"/>
              <a:t>SOCIALE </a:t>
            </a:r>
            <a:r>
              <a:rPr lang="nl-NL" altLang="nl-NL" dirty="0"/>
              <a:t>MEDIA</a:t>
            </a:r>
          </a:p>
          <a:p>
            <a:pPr marL="971550" lvl="1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dirty="0" smtClean="0"/>
              <a:t>Computer/laptop</a:t>
            </a:r>
            <a:r>
              <a:rPr lang="nl-NL" altLang="nl-NL" dirty="0"/>
              <a:t>/ internetgebruik</a:t>
            </a:r>
          </a:p>
          <a:p>
            <a:pPr marL="971550" lvl="1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dirty="0" smtClean="0"/>
              <a:t>Gebruik </a:t>
            </a:r>
            <a:r>
              <a:rPr lang="nl-NL" altLang="nl-NL" dirty="0"/>
              <a:t>van een smartphone/tablet voor </a:t>
            </a:r>
            <a:r>
              <a:rPr lang="nl-NL" altLang="nl-NL" dirty="0" err="1"/>
              <a:t>privégebruik</a:t>
            </a:r>
            <a:endParaRPr lang="nl-NL" altLang="nl-NL" dirty="0"/>
          </a:p>
          <a:p>
            <a:pPr marL="971550" lvl="1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dirty="0" smtClean="0"/>
              <a:t>Tussenkomst </a:t>
            </a:r>
            <a:r>
              <a:rPr lang="nl-NL" altLang="nl-NL" dirty="0"/>
              <a:t>in de aankoop van een private PC (</a:t>
            </a:r>
            <a:r>
              <a:rPr lang="nl-NL" altLang="nl-NL" dirty="0" err="1"/>
              <a:t>PC-privéplan</a:t>
            </a:r>
            <a:r>
              <a:rPr lang="nl-NL" altLang="nl-NL" dirty="0"/>
              <a:t>)</a:t>
            </a:r>
          </a:p>
          <a:p>
            <a:pPr marL="514350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rabicPeriod" startAt="5"/>
            </a:pPr>
            <a:r>
              <a:rPr lang="nl-NL" altLang="nl-NL" dirty="0" smtClean="0"/>
              <a:t>BONUSSEN</a:t>
            </a:r>
            <a:endParaRPr lang="nl-NL" altLang="nl-NL" dirty="0"/>
          </a:p>
          <a:p>
            <a:pPr marL="971550" lvl="1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dirty="0" smtClean="0"/>
              <a:t>Niet-</a:t>
            </a:r>
            <a:r>
              <a:rPr lang="nl-NL" altLang="nl-NL" dirty="0" err="1" smtClean="0"/>
              <a:t>recurrent</a:t>
            </a:r>
            <a:r>
              <a:rPr lang="nl-NL" altLang="nl-NL" dirty="0" smtClean="0"/>
              <a:t> </a:t>
            </a:r>
            <a:r>
              <a:rPr lang="nl-NL" altLang="nl-NL" dirty="0" err="1"/>
              <a:t>resultaatsgebonden</a:t>
            </a:r>
            <a:r>
              <a:rPr lang="nl-NL" altLang="nl-NL" dirty="0"/>
              <a:t> voordelen (loonbonus) </a:t>
            </a:r>
            <a:endParaRPr lang="nl-NL" altLang="nl-NL" dirty="0" smtClean="0"/>
          </a:p>
          <a:p>
            <a:pPr marL="971550" lvl="1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dirty="0" smtClean="0"/>
              <a:t>Aandelenopties</a:t>
            </a:r>
            <a:r>
              <a:rPr lang="nl-NL" altLang="nl-NL" dirty="0"/>
              <a:t>/ warrants/winstbewijzen</a:t>
            </a:r>
          </a:p>
          <a:p>
            <a:pPr marL="971550" lvl="1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dirty="0" smtClean="0"/>
              <a:t>Innovatiepremie</a:t>
            </a:r>
            <a:endParaRPr lang="nl-NL" altLang="nl-NL" dirty="0"/>
          </a:p>
          <a:p>
            <a:pPr marL="514350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rabicPeriod" startAt="5"/>
            </a:pPr>
            <a:r>
              <a:rPr lang="nl-NL" altLang="nl-NL" dirty="0" smtClean="0"/>
              <a:t>VOORDELEN </a:t>
            </a:r>
            <a:r>
              <a:rPr lang="nl-NL" altLang="nl-NL" dirty="0"/>
              <a:t>VAN ALLE AARD</a:t>
            </a:r>
          </a:p>
          <a:p>
            <a:pPr marL="971550" lvl="1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dirty="0" smtClean="0"/>
              <a:t>Prijsvermindering</a:t>
            </a:r>
            <a:endParaRPr lang="nl-NL" altLang="nl-NL" dirty="0"/>
          </a:p>
          <a:p>
            <a:pPr marL="971550" lvl="1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dirty="0" smtClean="0"/>
              <a:t>Renteloze </a:t>
            </a:r>
            <a:r>
              <a:rPr lang="nl-NL" altLang="nl-NL" dirty="0"/>
              <a:t>lening/ lening tegen verminderde rentevoet </a:t>
            </a:r>
            <a:endParaRPr lang="nl-NL" altLang="nl-NL" dirty="0" smtClean="0"/>
          </a:p>
          <a:p>
            <a:pPr marL="971550" lvl="1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dirty="0" smtClean="0"/>
              <a:t>Kosteloze </a:t>
            </a:r>
            <a:r>
              <a:rPr lang="nl-NL" altLang="nl-NL" dirty="0"/>
              <a:t>beschikking over een woning</a:t>
            </a:r>
          </a:p>
          <a:p>
            <a:pPr marL="514350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rabicPeriod" startAt="5"/>
            </a:pPr>
            <a:r>
              <a:rPr lang="nl-NL" altLang="nl-NL" dirty="0" smtClean="0"/>
              <a:t>VERZEKERINGEN</a:t>
            </a:r>
            <a:endParaRPr lang="nl-NL" altLang="nl-NL" dirty="0"/>
          </a:p>
          <a:p>
            <a:pPr marL="971550" lvl="1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dirty="0" smtClean="0"/>
              <a:t>Groepsverzekering</a:t>
            </a:r>
            <a:endParaRPr lang="nl-NL" altLang="nl-NL" dirty="0"/>
          </a:p>
          <a:p>
            <a:pPr marL="971550" lvl="1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dirty="0" smtClean="0"/>
              <a:t>Hospitalisatieverzekering</a:t>
            </a:r>
            <a:endParaRPr lang="nl-NL" altLang="nl-NL" dirty="0"/>
          </a:p>
          <a:p>
            <a:pPr marL="971550" lvl="1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dirty="0" smtClean="0"/>
              <a:t>Individuele </a:t>
            </a:r>
            <a:r>
              <a:rPr lang="nl-NL" altLang="nl-NL" dirty="0"/>
              <a:t>pensioentoezegging </a:t>
            </a:r>
            <a:endParaRPr lang="nl-NL" altLang="nl-NL" dirty="0" smtClean="0"/>
          </a:p>
          <a:p>
            <a:pPr marL="971550" lvl="1" indent="-514350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  <a:buFont typeface="+mj-lt"/>
              <a:buAutoNum type="alphaLcParenR"/>
            </a:pPr>
            <a:r>
              <a:rPr lang="nl-NL" altLang="nl-NL" dirty="0" smtClean="0"/>
              <a:t>Pensioenfonds</a:t>
            </a:r>
            <a:endParaRPr lang="nl-NL" altLang="nl-NL" noProof="0" dirty="0" smtClean="0"/>
          </a:p>
          <a:p>
            <a:pPr marL="0" indent="0">
              <a:lnSpc>
                <a:spcPct val="120000"/>
              </a:lnSpc>
              <a:buNone/>
            </a:pPr>
            <a:endParaRPr lang="nl-NL" noProof="0" dirty="0" smtClean="0"/>
          </a:p>
        </p:txBody>
      </p:sp>
    </p:spTree>
    <p:extLst>
      <p:ext uri="{BB962C8B-B14F-4D97-AF65-F5344CB8AC3E}">
        <p14:creationId xmlns:p14="http://schemas.microsoft.com/office/powerpoint/2010/main" val="1484613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 dirty="0" smtClean="0"/>
              <a:t>Vragenrond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829552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noProof="0" dirty="0"/>
              <a:t>1</a:t>
            </a:r>
            <a:r>
              <a:rPr lang="nl-NL" noProof="0" dirty="0" smtClean="0"/>
              <a:t>. </a:t>
            </a:r>
            <a:r>
              <a:rPr lang="nl-NL" noProof="0" dirty="0" smtClean="0"/>
              <a:t>Vrijstelling onroerende  voorheffing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523145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 </a:t>
            </a:r>
            <a:r>
              <a:rPr lang="nl-NL" noProof="0" dirty="0" smtClean="0"/>
              <a:t>Onroerende voorheffing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11/05/16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0870"/>
            <a:ext cx="9275453" cy="427493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altLang="nl-NL" sz="3200" noProof="0" dirty="0" smtClean="0"/>
              <a:t>Onroerende voorheffing=</a:t>
            </a:r>
            <a:endParaRPr lang="nl-NL" altLang="nl-NL" sz="3200" noProof="0" dirty="0" smtClean="0"/>
          </a:p>
          <a:p>
            <a:r>
              <a:rPr lang="nl-NL" altLang="nl-NL" dirty="0" smtClean="0"/>
              <a:t>Gewestelijke </a:t>
            </a:r>
            <a:r>
              <a:rPr lang="nl-NL" altLang="nl-NL" dirty="0"/>
              <a:t>belasting op onroerende goederen </a:t>
            </a:r>
            <a:r>
              <a:rPr lang="nl-NL" altLang="nl-NL" dirty="0" smtClean="0"/>
              <a:t>(sinds 2001)</a:t>
            </a:r>
          </a:p>
          <a:p>
            <a:r>
              <a:rPr lang="nl-NL" altLang="nl-NL" dirty="0" smtClean="0"/>
              <a:t>Jaarlijks geheven als percentage </a:t>
            </a:r>
            <a:r>
              <a:rPr lang="nl-NL" altLang="nl-NL" dirty="0"/>
              <a:t>van het geïndexeerd kadastraal inkomen (KI</a:t>
            </a:r>
            <a:r>
              <a:rPr lang="nl-NL" altLang="nl-NL" dirty="0" smtClean="0"/>
              <a:t>)</a:t>
            </a:r>
          </a:p>
          <a:p>
            <a:pPr lvl="1"/>
            <a:r>
              <a:rPr lang="nl-NL" altLang="nl-NL" dirty="0"/>
              <a:t>2,5 % van het KI </a:t>
            </a:r>
            <a:r>
              <a:rPr lang="nl-NL" altLang="nl-NL" dirty="0" smtClean="0"/>
              <a:t>in </a:t>
            </a:r>
            <a:r>
              <a:rPr lang="nl-NL" altLang="nl-NL" dirty="0"/>
              <a:t>het Vlaams </a:t>
            </a:r>
            <a:r>
              <a:rPr lang="nl-NL" altLang="nl-NL" dirty="0" smtClean="0"/>
              <a:t>Gewest; of, </a:t>
            </a:r>
          </a:p>
          <a:p>
            <a:pPr lvl="1"/>
            <a:r>
              <a:rPr lang="nl-NL" altLang="nl-NL" dirty="0"/>
              <a:t>1,25 % van het KI </a:t>
            </a:r>
            <a:r>
              <a:rPr lang="nl-NL" altLang="nl-NL" dirty="0" smtClean="0"/>
              <a:t>in </a:t>
            </a:r>
            <a:r>
              <a:rPr lang="nl-NL" altLang="nl-NL" dirty="0"/>
              <a:t>het Waals </a:t>
            </a:r>
            <a:r>
              <a:rPr lang="nl-NL" altLang="nl-NL" dirty="0" smtClean="0"/>
              <a:t>en </a:t>
            </a:r>
            <a:r>
              <a:rPr lang="nl-NL" altLang="nl-NL" dirty="0"/>
              <a:t>het Brussels </a:t>
            </a:r>
            <a:r>
              <a:rPr lang="nl-NL" altLang="nl-NL" dirty="0" smtClean="0"/>
              <a:t>Gewest</a:t>
            </a:r>
          </a:p>
          <a:p>
            <a:pPr lvl="1"/>
            <a:r>
              <a:rPr lang="nl-NL" altLang="nl-NL" dirty="0"/>
              <a:t>+ opcentiemen </a:t>
            </a:r>
            <a:r>
              <a:rPr lang="nl-NL" altLang="nl-NL" dirty="0" smtClean="0"/>
              <a:t>door provincies</a:t>
            </a:r>
            <a:r>
              <a:rPr lang="nl-NL" altLang="nl-NL" dirty="0"/>
              <a:t>, agglomeraties en </a:t>
            </a:r>
            <a:r>
              <a:rPr lang="nl-NL" altLang="nl-NL" dirty="0" smtClean="0"/>
              <a:t>gemeenten</a:t>
            </a:r>
          </a:p>
          <a:p>
            <a:r>
              <a:rPr lang="nl-NL" altLang="nl-NL" dirty="0" smtClean="0"/>
              <a:t>Verminderingen voor sociale woningen, bij kinderlast, ‘bescheiden woning’, gehandicapte personen, ‘Groot-oorlogsverminkten'</a:t>
            </a:r>
          </a:p>
          <a:p>
            <a:pPr lvl="1"/>
            <a:endParaRPr lang="nl-NL" altLang="nl-NL" dirty="0" smtClean="0"/>
          </a:p>
          <a:p>
            <a:endParaRPr lang="nl-NL" altLang="nl-NL" dirty="0"/>
          </a:p>
          <a:p>
            <a:endParaRPr lang="nl-NL" noProof="0" dirty="0" smtClean="0"/>
          </a:p>
        </p:txBody>
      </p:sp>
    </p:spTree>
    <p:extLst>
      <p:ext uri="{BB962C8B-B14F-4D97-AF65-F5344CB8AC3E}">
        <p14:creationId xmlns:p14="http://schemas.microsoft.com/office/powerpoint/2010/main" val="166939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 </a:t>
            </a:r>
            <a:r>
              <a:rPr lang="nl-NL" noProof="0" dirty="0" smtClean="0"/>
              <a:t>Onroerende voorheffing | KI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11/05/16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0870"/>
            <a:ext cx="9275453" cy="427493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l-NL" altLang="nl-NL" sz="3200" dirty="0" smtClean="0"/>
              <a:t>Kadastraal </a:t>
            </a:r>
            <a:r>
              <a:rPr lang="nl-NL" altLang="nl-NL" sz="3200" dirty="0"/>
              <a:t>inkomen =</a:t>
            </a:r>
            <a:endParaRPr lang="nl-NL" altLang="nl-NL" sz="3200" noProof="0" dirty="0" smtClean="0"/>
          </a:p>
          <a:p>
            <a:r>
              <a:rPr lang="nl-NL" altLang="nl-NL" dirty="0" smtClean="0"/>
              <a:t>het </a:t>
            </a:r>
            <a:r>
              <a:rPr lang="nl-NL" altLang="nl-NL" dirty="0"/>
              <a:t>gemiddeld normaal </a:t>
            </a:r>
            <a:r>
              <a:rPr lang="nl-NL" altLang="nl-NL" dirty="0" smtClean="0"/>
              <a:t>jaarlijks netto-inkomen van een onroerend goed</a:t>
            </a:r>
          </a:p>
          <a:p>
            <a:r>
              <a:rPr lang="nl-NL" altLang="nl-NL" dirty="0" smtClean="0"/>
              <a:t>rekening </a:t>
            </a:r>
            <a:r>
              <a:rPr lang="nl-NL" altLang="nl-NL" dirty="0"/>
              <a:t>houdend met de huurmarkt op het </a:t>
            </a:r>
            <a:r>
              <a:rPr lang="nl-NL" altLang="nl-NL" dirty="0" smtClean="0"/>
              <a:t>referentietijdstip, zijnde 1 </a:t>
            </a:r>
            <a:r>
              <a:rPr lang="nl-NL" altLang="nl-NL" dirty="0"/>
              <a:t>januari </a:t>
            </a:r>
            <a:r>
              <a:rPr lang="nl-NL" altLang="nl-NL" dirty="0" smtClean="0"/>
              <a:t>1975</a:t>
            </a:r>
          </a:p>
          <a:p>
            <a:r>
              <a:rPr lang="nl-NL" altLang="nl-NL" dirty="0" smtClean="0"/>
              <a:t>Belangrijke drempel KI= </a:t>
            </a:r>
            <a:r>
              <a:rPr lang="nl-NL" altLang="nl-NL" b="1" dirty="0" smtClean="0"/>
              <a:t>745 EUR </a:t>
            </a:r>
            <a:r>
              <a:rPr lang="nl-NL" altLang="nl-NL" dirty="0" smtClean="0"/>
              <a:t>(‘bescheiden woning’)</a:t>
            </a:r>
          </a:p>
          <a:p>
            <a:pPr lvl="1"/>
            <a:r>
              <a:rPr lang="nl-NL" altLang="nl-NL" dirty="0" smtClean="0"/>
              <a:t>Recht op verlaging OV (van 25% in Vlaanderen)</a:t>
            </a:r>
          </a:p>
          <a:p>
            <a:pPr lvl="1"/>
            <a:r>
              <a:rPr lang="nl-NL" altLang="nl-NL" dirty="0" smtClean="0"/>
              <a:t>‘Klein beschrijf’ van 5% registratierechten</a:t>
            </a:r>
          </a:p>
          <a:p>
            <a:pPr lvl="1"/>
            <a:r>
              <a:rPr lang="nl-NL" altLang="nl-NL" dirty="0" smtClean="0"/>
              <a:t>Lagere waardering van het ‘voordeel van alle aard’ voor een ter beschikking gestelde woning</a:t>
            </a:r>
          </a:p>
          <a:p>
            <a:endParaRPr lang="nl-NL" altLang="nl-NL" dirty="0"/>
          </a:p>
          <a:p>
            <a:pPr lvl="1"/>
            <a:endParaRPr lang="nl-NL" altLang="nl-NL" dirty="0" smtClean="0"/>
          </a:p>
          <a:p>
            <a:endParaRPr lang="nl-NL" altLang="nl-NL" dirty="0"/>
          </a:p>
          <a:p>
            <a:endParaRPr lang="nl-NL" noProof="0" dirty="0" smtClean="0"/>
          </a:p>
        </p:txBody>
      </p:sp>
    </p:spTree>
    <p:extLst>
      <p:ext uri="{BB962C8B-B14F-4D97-AF65-F5344CB8AC3E}">
        <p14:creationId xmlns:p14="http://schemas.microsoft.com/office/powerpoint/2010/main" val="130194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 </a:t>
            </a:r>
            <a:r>
              <a:rPr lang="nl-NL" dirty="0"/>
              <a:t>Onroerende voorheffing | KI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11/05/16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0870"/>
            <a:ext cx="9275453" cy="42749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altLang="nl-NL" sz="3200" dirty="0" smtClean="0"/>
              <a:t>Kadastraal </a:t>
            </a:r>
            <a:r>
              <a:rPr lang="nl-NL" altLang="nl-NL" sz="3200" dirty="0"/>
              <a:t>inkomen =</a:t>
            </a:r>
            <a:endParaRPr lang="nl-NL" altLang="nl-NL" sz="3200" noProof="0" dirty="0" smtClean="0"/>
          </a:p>
          <a:p>
            <a:r>
              <a:rPr lang="nl-NL" altLang="nl-NL" dirty="0" smtClean="0"/>
              <a:t>Bouw </a:t>
            </a:r>
            <a:r>
              <a:rPr lang="nl-NL" altLang="nl-NL" dirty="0"/>
              <a:t>of </a:t>
            </a:r>
            <a:r>
              <a:rPr lang="nl-NL" altLang="nl-NL" dirty="0" smtClean="0"/>
              <a:t>verbouwing </a:t>
            </a:r>
            <a:r>
              <a:rPr lang="nl-NL" altLang="nl-NL" dirty="0" smtClean="0">
                <a:sym typeface="Wingdings"/>
              </a:rPr>
              <a:t></a:t>
            </a:r>
            <a:r>
              <a:rPr lang="nl-NL" altLang="nl-NL" dirty="0" smtClean="0"/>
              <a:t> binnen 30 dagen </a:t>
            </a:r>
            <a:r>
              <a:rPr lang="nl-NL" altLang="nl-NL" dirty="0"/>
              <a:t>na de ingebruikname </a:t>
            </a:r>
            <a:r>
              <a:rPr lang="nl-NL" altLang="nl-NL" dirty="0" smtClean="0"/>
              <a:t>of voltooiing </a:t>
            </a:r>
            <a:r>
              <a:rPr lang="nl-NL" altLang="nl-NL" dirty="0"/>
              <a:t>van de werken </a:t>
            </a:r>
            <a:r>
              <a:rPr lang="nl-NL" altLang="nl-NL" dirty="0" smtClean="0"/>
              <a:t>melden </a:t>
            </a:r>
            <a:r>
              <a:rPr lang="nl-NL" altLang="nl-NL" dirty="0"/>
              <a:t>aan het controlekantoor </a:t>
            </a:r>
            <a:r>
              <a:rPr lang="nl-NL" altLang="nl-NL" dirty="0" smtClean="0"/>
              <a:t>van </a:t>
            </a:r>
            <a:r>
              <a:rPr lang="nl-NL" dirty="0"/>
              <a:t>het </a:t>
            </a:r>
            <a:r>
              <a:rPr lang="nl-NL" dirty="0" smtClean="0"/>
              <a:t>kadaster</a:t>
            </a:r>
          </a:p>
          <a:p>
            <a:r>
              <a:rPr lang="nl-NL" altLang="nl-NL" dirty="0"/>
              <a:t>Quid renovaties en </a:t>
            </a:r>
            <a:r>
              <a:rPr lang="nl-NL" altLang="nl-NL" dirty="0" smtClean="0"/>
              <a:t>energiebesparende investeringen?</a:t>
            </a:r>
          </a:p>
          <a:p>
            <a:pPr lvl="1"/>
            <a:r>
              <a:rPr lang="nl-NL" altLang="nl-NL" dirty="0" smtClean="0"/>
              <a:t>Vaak overheidspremies of fiscale voordelen beschikbaar</a:t>
            </a:r>
          </a:p>
          <a:p>
            <a:pPr lvl="1"/>
            <a:r>
              <a:rPr lang="nl-NL" altLang="nl-NL" dirty="0" smtClean="0"/>
              <a:t>Louter energiebesparend </a:t>
            </a:r>
            <a:r>
              <a:rPr lang="nl-NL" altLang="nl-NL" dirty="0" smtClean="0">
                <a:sym typeface="Wingdings"/>
              </a:rPr>
              <a:t> </a:t>
            </a:r>
            <a:r>
              <a:rPr lang="nl-NL" altLang="nl-NL" dirty="0" smtClean="0"/>
              <a:t>geen verhoging KI</a:t>
            </a:r>
          </a:p>
          <a:p>
            <a:pPr lvl="1"/>
            <a:r>
              <a:rPr lang="nl-NL" altLang="nl-NL" dirty="0" err="1" smtClean="0"/>
              <a:t>Comfortverhogend</a:t>
            </a:r>
            <a:r>
              <a:rPr lang="nl-NL" altLang="nl-NL" dirty="0" smtClean="0"/>
              <a:t> </a:t>
            </a:r>
            <a:r>
              <a:rPr lang="nl-NL" altLang="nl-NL" dirty="0" smtClean="0">
                <a:sym typeface="Wingdings"/>
              </a:rPr>
              <a:t> </a:t>
            </a:r>
            <a:r>
              <a:rPr lang="nl-NL" altLang="nl-NL" dirty="0" smtClean="0"/>
              <a:t>wel verhoging </a:t>
            </a:r>
            <a:r>
              <a:rPr lang="nl-NL" altLang="nl-NL" dirty="0"/>
              <a:t>KI</a:t>
            </a:r>
            <a:endParaRPr lang="nl-NL" altLang="nl-NL" dirty="0" smtClean="0"/>
          </a:p>
          <a:p>
            <a:endParaRPr lang="nl-NL" altLang="nl-NL" dirty="0" smtClean="0"/>
          </a:p>
          <a:p>
            <a:endParaRPr lang="nl-NL" altLang="nl-NL" dirty="0"/>
          </a:p>
          <a:p>
            <a:endParaRPr lang="nl-NL" noProof="0" dirty="0" smtClean="0"/>
          </a:p>
        </p:txBody>
      </p:sp>
    </p:spTree>
    <p:extLst>
      <p:ext uri="{BB962C8B-B14F-4D97-AF65-F5344CB8AC3E}">
        <p14:creationId xmlns:p14="http://schemas.microsoft.com/office/powerpoint/2010/main" val="196931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 </a:t>
            </a:r>
            <a:r>
              <a:rPr lang="nl-NL" dirty="0"/>
              <a:t>Onroerende voorheffing | KI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11/05/16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0870"/>
            <a:ext cx="9275453" cy="42749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altLang="nl-NL" sz="3200" dirty="0" smtClean="0"/>
              <a:t>Problemen:</a:t>
            </a:r>
            <a:endParaRPr lang="nl-NL" altLang="nl-NL" sz="3200" noProof="0" dirty="0" smtClean="0"/>
          </a:p>
          <a:p>
            <a:r>
              <a:rPr lang="nl-NL" altLang="nl-NL" dirty="0" smtClean="0"/>
              <a:t>Al 40 jaar geen algemene perequatie meer </a:t>
            </a:r>
          </a:p>
          <a:p>
            <a:pPr marL="457200" lvl="1" indent="0">
              <a:buNone/>
            </a:pPr>
            <a:r>
              <a:rPr lang="nl-NL" altLang="nl-NL" dirty="0" smtClean="0">
                <a:sym typeface="Wingdings"/>
              </a:rPr>
              <a:t> fundamentele ongelijkheid</a:t>
            </a:r>
            <a:endParaRPr lang="nl-NL" altLang="nl-NL" dirty="0" smtClean="0"/>
          </a:p>
          <a:p>
            <a:r>
              <a:rPr lang="nl-NL" altLang="nl-NL" dirty="0" smtClean="0"/>
              <a:t>Systematische benadeling van nieuwbouw of renovatie</a:t>
            </a:r>
          </a:p>
          <a:p>
            <a:pPr lvl="1"/>
            <a:r>
              <a:rPr lang="nl-NL" altLang="nl-NL" dirty="0" smtClean="0"/>
              <a:t>Vooral indien KI &lt; 745 EUR</a:t>
            </a:r>
          </a:p>
          <a:p>
            <a:endParaRPr lang="nl-NL" altLang="nl-NL" dirty="0" smtClean="0"/>
          </a:p>
          <a:p>
            <a:pPr lvl="1"/>
            <a:endParaRPr lang="nl-NL" altLang="nl-NL" dirty="0" smtClean="0"/>
          </a:p>
          <a:p>
            <a:endParaRPr lang="nl-NL" altLang="nl-NL" dirty="0"/>
          </a:p>
          <a:p>
            <a:endParaRPr lang="nl-NL" noProof="0" dirty="0" smtClean="0"/>
          </a:p>
        </p:txBody>
      </p:sp>
    </p:spTree>
    <p:extLst>
      <p:ext uri="{BB962C8B-B14F-4D97-AF65-F5344CB8AC3E}">
        <p14:creationId xmlns:p14="http://schemas.microsoft.com/office/powerpoint/2010/main" val="61998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790661" y="2947662"/>
            <a:ext cx="6961652" cy="1776548"/>
          </a:xfrm>
        </p:spPr>
        <p:txBody>
          <a:bodyPr>
            <a:normAutofit/>
          </a:bodyPr>
          <a:lstStyle/>
          <a:p>
            <a:r>
              <a:rPr lang="nl-NL" noProof="0" dirty="0"/>
              <a:t>2</a:t>
            </a:r>
            <a:r>
              <a:rPr lang="nl-NL" noProof="0" dirty="0" smtClean="0"/>
              <a:t>. </a:t>
            </a:r>
            <a:r>
              <a:rPr lang="nl-NL" dirty="0"/>
              <a:t>Vrijstelling OV voor Defensie</a:t>
            </a:r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7206363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2</a:t>
            </a:r>
            <a:r>
              <a:rPr lang="nl-NL" noProof="0" dirty="0" smtClean="0"/>
              <a:t>. Vrijstelling OV voor Defensie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11/05/16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0870"/>
            <a:ext cx="9275453" cy="4274930"/>
          </a:xfrm>
        </p:spPr>
        <p:txBody>
          <a:bodyPr>
            <a:normAutofit/>
          </a:bodyPr>
          <a:lstStyle/>
          <a:p>
            <a:r>
              <a:rPr lang="nl-NL" altLang="nl-NL" dirty="0" smtClean="0"/>
              <a:t>Artikel 253</a:t>
            </a:r>
            <a:r>
              <a:rPr lang="nl-NL" altLang="nl-NL" dirty="0"/>
              <a:t>, eerste lid, 3° </a:t>
            </a:r>
            <a:r>
              <a:rPr lang="nl-NL" altLang="nl-NL" dirty="0" smtClean="0"/>
              <a:t>WIB en art</a:t>
            </a:r>
            <a:r>
              <a:rPr lang="nl-NL" altLang="nl-NL" dirty="0"/>
              <a:t>. 2.1.6.0.1, eerste lid, 3° </a:t>
            </a:r>
            <a:r>
              <a:rPr lang="nl-NL" altLang="nl-NL" dirty="0" smtClean="0"/>
              <a:t>VCF</a:t>
            </a:r>
          </a:p>
          <a:p>
            <a:r>
              <a:rPr lang="nl-NL" altLang="nl-NL" dirty="0" smtClean="0"/>
              <a:t>“</a:t>
            </a:r>
            <a:r>
              <a:rPr lang="nl-NL" altLang="nl-NL" i="1" dirty="0" smtClean="0"/>
              <a:t>Op </a:t>
            </a:r>
            <a:r>
              <a:rPr lang="nl-NL" altLang="nl-NL" i="1" dirty="0"/>
              <a:t>aanvraag van de belastingschuldige wordt een </a:t>
            </a:r>
            <a:r>
              <a:rPr lang="nl-NL" altLang="nl-NL" i="1" u="sng" dirty="0"/>
              <a:t>vrijstelling</a:t>
            </a:r>
            <a:r>
              <a:rPr lang="nl-NL" altLang="nl-NL" i="1" dirty="0"/>
              <a:t> van de onroerende voorheffing verleend voor het kadastraal inkomen </a:t>
            </a:r>
            <a:r>
              <a:rPr lang="nl-NL" altLang="nl-NL" i="1" dirty="0" smtClean="0"/>
              <a:t>van</a:t>
            </a:r>
            <a:r>
              <a:rPr lang="nl-NL" altLang="nl-NL" i="1" dirty="0"/>
              <a:t>: … 3° de onroerende goederen die de aard van </a:t>
            </a:r>
            <a:r>
              <a:rPr lang="nl-NL" altLang="nl-NL" i="1" u="sng" dirty="0"/>
              <a:t>nationale domeingoederen </a:t>
            </a:r>
            <a:r>
              <a:rPr lang="nl-NL" altLang="nl-NL" i="1" dirty="0"/>
              <a:t>hebben, </a:t>
            </a:r>
            <a:r>
              <a:rPr lang="nl-NL" altLang="nl-NL" i="1" u="sng" dirty="0"/>
              <a:t>op zichzelf niets opbrengen </a:t>
            </a:r>
            <a:r>
              <a:rPr lang="nl-NL" altLang="nl-NL" i="1" dirty="0"/>
              <a:t>en voor een openbare dienst of </a:t>
            </a:r>
            <a:r>
              <a:rPr lang="nl-NL" altLang="nl-NL" i="1" u="sng" dirty="0"/>
              <a:t>voor een dienst van algemeen nut worden </a:t>
            </a:r>
            <a:r>
              <a:rPr lang="nl-NL" altLang="nl-NL" i="1" u="sng" dirty="0" smtClean="0"/>
              <a:t>gebruikt</a:t>
            </a:r>
            <a:r>
              <a:rPr lang="nl-NL" altLang="nl-NL" i="1" dirty="0" smtClean="0"/>
              <a:t>”</a:t>
            </a:r>
            <a:endParaRPr lang="nl-NL" altLang="nl-NL" i="1" dirty="0"/>
          </a:p>
          <a:p>
            <a:endParaRPr lang="nl-NL" altLang="nl-NL" noProof="0" dirty="0" smtClean="0"/>
          </a:p>
          <a:p>
            <a:pPr marL="0" indent="0">
              <a:buNone/>
            </a:pPr>
            <a:endParaRPr lang="nl-NL" noProof="0" dirty="0" smtClean="0"/>
          </a:p>
        </p:txBody>
      </p:sp>
    </p:spTree>
    <p:extLst>
      <p:ext uri="{BB962C8B-B14F-4D97-AF65-F5344CB8AC3E}">
        <p14:creationId xmlns:p14="http://schemas.microsoft.com/office/powerpoint/2010/main" val="183340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2</a:t>
            </a:r>
            <a:r>
              <a:rPr lang="nl-NL" noProof="0" dirty="0" smtClean="0"/>
              <a:t>. Vrijstelling OV voor Defensie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11/05/16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69146" y="1490870"/>
            <a:ext cx="9275453" cy="42749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altLang="nl-NL" sz="3200" dirty="0" smtClean="0"/>
              <a:t>Voorwaarden:</a:t>
            </a:r>
          </a:p>
          <a:p>
            <a:r>
              <a:rPr lang="nl-NL" altLang="nl-NL" dirty="0" smtClean="0"/>
              <a:t>‘Nationale domeingoederen’</a:t>
            </a:r>
          </a:p>
          <a:p>
            <a:r>
              <a:rPr lang="nl-NL" altLang="nl-NL" dirty="0" smtClean="0"/>
              <a:t>‘op zichzelf niets opbrengen’</a:t>
            </a:r>
          </a:p>
          <a:p>
            <a:pPr lvl="1"/>
            <a:r>
              <a:rPr lang="nl-NL" altLang="nl-NL" dirty="0" smtClean="0"/>
              <a:t>zonnepanelen </a:t>
            </a:r>
            <a:r>
              <a:rPr lang="nl-NL" altLang="nl-NL" dirty="0"/>
              <a:t>niet mogelijk </a:t>
            </a:r>
            <a:r>
              <a:rPr lang="nl-NL" altLang="nl-NL" sz="1400" dirty="0"/>
              <a:t>(SENAAT Schriftelijke vraag nr. 5-4917 d.d. 28 december </a:t>
            </a:r>
            <a:r>
              <a:rPr lang="nl-NL" altLang="nl-NL" sz="1400" dirty="0" smtClean="0"/>
              <a:t>2011)</a:t>
            </a:r>
          </a:p>
          <a:p>
            <a:pPr lvl="1"/>
            <a:r>
              <a:rPr lang="nl-NL" altLang="nl-NL" dirty="0" smtClean="0"/>
              <a:t>huurwoningen</a:t>
            </a:r>
            <a:r>
              <a:rPr lang="nl-NL" altLang="nl-NL" dirty="0"/>
              <a:t> uitgesloten </a:t>
            </a:r>
            <a:r>
              <a:rPr lang="nl-NL" altLang="nl-NL" sz="1600" dirty="0"/>
              <a:t>(KAMER Schriftelijke vraag </a:t>
            </a:r>
            <a:r>
              <a:rPr lang="nl-NL" altLang="nl-NL" sz="1600" dirty="0" smtClean="0"/>
              <a:t>nr. 0266 dd</a:t>
            </a:r>
            <a:r>
              <a:rPr lang="nl-NL" altLang="nl-NL" sz="1600" dirty="0"/>
              <a:t>.</a:t>
            </a:r>
            <a:r>
              <a:rPr lang="nl-NL" altLang="nl-NL" sz="1600" dirty="0" smtClean="0"/>
              <a:t> 06/07/2015)</a:t>
            </a:r>
            <a:endParaRPr lang="nl-NL" altLang="nl-NL" dirty="0"/>
          </a:p>
          <a:p>
            <a:r>
              <a:rPr lang="nl-NL" altLang="nl-NL" dirty="0" smtClean="0"/>
              <a:t>‘gebruik voor een dienst van algemeen nut’: </a:t>
            </a:r>
          </a:p>
          <a:p>
            <a:pPr lvl="1"/>
            <a:r>
              <a:rPr lang="nl-NL" altLang="nl-NL" dirty="0" smtClean="0"/>
              <a:t>geldt niet voor vakantiedomeinen (zie hierna)</a:t>
            </a:r>
            <a:endParaRPr lang="nl-NL" altLang="nl-NL" dirty="0"/>
          </a:p>
          <a:p>
            <a:endParaRPr lang="nl-NL" altLang="nl-NL" noProof="0" dirty="0" smtClean="0"/>
          </a:p>
          <a:p>
            <a:pPr marL="0" indent="0">
              <a:buNone/>
            </a:pPr>
            <a:endParaRPr lang="nl-NL" noProof="0" dirty="0" smtClean="0"/>
          </a:p>
        </p:txBody>
      </p:sp>
    </p:spTree>
    <p:extLst>
      <p:ext uri="{BB962C8B-B14F-4D97-AF65-F5344CB8AC3E}">
        <p14:creationId xmlns:p14="http://schemas.microsoft.com/office/powerpoint/2010/main" val="1491841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andaarddi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7285</TotalTime>
  <Words>704</Words>
  <Application>Microsoft Macintosh PowerPoint</Application>
  <PresentationFormat>Breedbeeld</PresentationFormat>
  <Paragraphs>145</Paragraphs>
  <Slides>15</Slides>
  <Notes>11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23" baseType="lpstr">
      <vt:lpstr>Calibri</vt:lpstr>
      <vt:lpstr>Chaparral Pro</vt:lpstr>
      <vt:lpstr>Corbel</vt:lpstr>
      <vt:lpstr>ＭＳ Ｐゴシック</vt:lpstr>
      <vt:lpstr>Wingdings</vt:lpstr>
      <vt:lpstr>Wingdings 2</vt:lpstr>
      <vt:lpstr>Arial</vt:lpstr>
      <vt:lpstr>Standaarddia</vt:lpstr>
      <vt:lpstr> </vt:lpstr>
      <vt:lpstr>1. Vrijstelling onroerende  voorheffing</vt:lpstr>
      <vt:lpstr>1. Onroerende voorheffing</vt:lpstr>
      <vt:lpstr>1. Onroerende voorheffing | KI</vt:lpstr>
      <vt:lpstr>1. Onroerende voorheffing | KI</vt:lpstr>
      <vt:lpstr>1. Onroerende voorheffing | KI</vt:lpstr>
      <vt:lpstr>2. Vrijstelling OV voor Defensie</vt:lpstr>
      <vt:lpstr>2. Vrijstelling OV voor Defensie</vt:lpstr>
      <vt:lpstr>2. Vrijstelling OV voor Defensie</vt:lpstr>
      <vt:lpstr>2. Vrijstelling OV voor Defensie</vt:lpstr>
      <vt:lpstr>3. Alternatieve verloning</vt:lpstr>
      <vt:lpstr>1. Alternatieve verloning | aandachtspunten</vt:lpstr>
      <vt:lpstr>2. Alternatieve verloning | long list (1/2)</vt:lpstr>
      <vt:lpstr>2. Alternatieve verloning | long list (2/2)</vt:lpstr>
      <vt:lpstr>Vragenrond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Excess profit rulings and the State Aid finding</dc:title>
  <dc:creator>Mathieu Isenbaert</dc:creator>
  <cp:lastModifiedBy>Mathieu Isenbaert</cp:lastModifiedBy>
  <cp:revision>162</cp:revision>
  <cp:lastPrinted>2016-02-01T20:04:35Z</cp:lastPrinted>
  <dcterms:created xsi:type="dcterms:W3CDTF">2016-01-15T13:36:52Z</dcterms:created>
  <dcterms:modified xsi:type="dcterms:W3CDTF">2016-05-11T10:15:34Z</dcterms:modified>
</cp:coreProperties>
</file>