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342" r:id="rId4"/>
    <p:sldId id="340" r:id="rId5"/>
    <p:sldId id="341" r:id="rId6"/>
    <p:sldId id="343" r:id="rId7"/>
    <p:sldId id="344" r:id="rId8"/>
    <p:sldId id="347" r:id="rId9"/>
    <p:sldId id="345" r:id="rId10"/>
    <p:sldId id="348" r:id="rId11"/>
    <p:sldId id="346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7" r:id="rId20"/>
    <p:sldId id="358" r:id="rId21"/>
    <p:sldId id="356" r:id="rId22"/>
    <p:sldId id="359" r:id="rId23"/>
    <p:sldId id="361" r:id="rId24"/>
    <p:sldId id="3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C88"/>
    <a:srgbClr val="E8F1FB"/>
    <a:srgbClr val="40A8C5"/>
    <a:srgbClr val="404040"/>
    <a:srgbClr val="F1E1CE"/>
    <a:srgbClr val="DDC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1" autoAdjust="0"/>
    <p:restoredTop sz="86390" autoAdjust="0"/>
  </p:normalViewPr>
  <p:slideViewPr>
    <p:cSldViewPr snapToGrid="0" snapToObjects="1">
      <p:cViewPr varScale="1">
        <p:scale>
          <a:sx n="150" d="100"/>
          <a:sy n="150" d="100"/>
        </p:scale>
        <p:origin x="176" y="9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4F349-F75D-8B4F-B44C-563416025ADA}" type="datetimeFigureOut">
              <a:rPr lang="nl-NL" smtClean="0"/>
              <a:t>23-05-16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08F33-4665-354C-96CD-91612004D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08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9E75A-098C-204E-B886-F3CF1F2B6C78}" type="datetimeFigureOut">
              <a:rPr lang="nl-NL" smtClean="0"/>
              <a:t>23-05-16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A3B34-9960-5842-8208-A25AC827F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94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68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6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27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442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957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6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9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14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29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4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6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31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42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0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5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3B34-9960-5842-8208-A25AC827FD5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67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40A8C5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6C88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ctr">
            <a:normAutofit/>
          </a:bodyPr>
          <a:lstStyle>
            <a:lvl1pPr algn="r">
              <a:defRPr sz="4800">
                <a:solidFill>
                  <a:srgbClr val="404040"/>
                </a:solidFill>
                <a:effectLst/>
                <a:latin typeface="Chaparral Pro" charset="0"/>
                <a:ea typeface="Chaparral Pro" charset="0"/>
                <a:cs typeface="Chaparral Pro" charset="0"/>
              </a:defRPr>
            </a:lvl1pPr>
          </a:lstStyle>
          <a:p>
            <a:r>
              <a:rPr lang="nl-NL" noProof="0" dirty="0" smtClean="0"/>
              <a:t>Titelstijl van model bewerken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3200">
                <a:solidFill>
                  <a:srgbClr val="404040"/>
                </a:solidFill>
                <a:latin typeface="Chaparral Pro" charset="0"/>
                <a:ea typeface="Chaparral Pro" charset="0"/>
                <a:cs typeface="Chaparral Pr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dirty="0" smtClean="0"/>
              <a:t>Klik om de ondertitelstijl van het model te bewerken</a:t>
            </a:r>
            <a:endParaRPr lang="nl-N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53451" y="6173918"/>
            <a:ext cx="18495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92AFFE3E-E9CF-364F-9791-24C6C60FE517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9870" y="6173917"/>
            <a:ext cx="3873136" cy="36512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46" y="291561"/>
            <a:ext cx="3131876" cy="84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76236" y="1580991"/>
            <a:ext cx="480313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om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235" y="2449286"/>
            <a:ext cx="4803131" cy="334191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om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07967" y="1580991"/>
            <a:ext cx="489505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om </a:t>
            </a:r>
            <a:r>
              <a:rPr lang="en-US" dirty="0" err="1" smtClean="0"/>
              <a:t>bewerken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2449286"/>
            <a:ext cx="4895056" cy="334191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om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76401" y="6337076"/>
            <a:ext cx="2781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951856" y="63370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9048459" y="6337076"/>
            <a:ext cx="11430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fld id="{3DD39489-110B-7748-86D9-6AE82688F80F}" type="datetime1">
              <a:rPr lang="nl-BE" smtClean="0"/>
              <a:t>23/05/16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6337076"/>
            <a:ext cx="2781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3370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048459" y="6337076"/>
            <a:ext cx="11430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fld id="{7E945D79-A7CB-2448-9F08-568F84BE751F}" type="datetime1">
              <a:rPr lang="nl-BE" smtClean="0"/>
              <a:t>23/05/16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6337076"/>
            <a:ext cx="2781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3370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048459" y="6337076"/>
            <a:ext cx="11430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fld id="{2FA92FC0-C715-F842-BB3E-32A63565E516}" type="datetime1">
              <a:rPr lang="nl-BE" smtClean="0"/>
              <a:t>23/05/16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l">
              <a:buFont typeface="+mj-lt"/>
              <a:buNone/>
              <a:defRPr>
                <a:solidFill>
                  <a:srgbClr val="404040"/>
                </a:solidFill>
                <a:latin typeface="Chaparral Pro" charset="0"/>
                <a:ea typeface="Chaparral Pro" charset="0"/>
                <a:cs typeface="Chaparral Pro" charset="0"/>
              </a:defRPr>
            </a:lvl1pPr>
          </a:lstStyle>
          <a:p>
            <a:r>
              <a:rPr lang="nl-NL" noProof="0" dirty="0" smtClean="0"/>
              <a:t>Titelstijl van model bewerken</a:t>
            </a:r>
            <a:endParaRPr lang="nl-NL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6337076"/>
            <a:ext cx="2781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3370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048459" y="6337076"/>
            <a:ext cx="11430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fld id="{533D8424-5509-6647-8145-3C8759CFD74B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0"/>
          </p:nvPr>
        </p:nvSpPr>
        <p:spPr>
          <a:xfrm>
            <a:off x="1676403" y="1612900"/>
            <a:ext cx="9826622" cy="4152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10000"/>
              <a:defRPr sz="2800"/>
            </a:lvl1pPr>
            <a:lvl2pPr>
              <a:buSzPct val="110000"/>
              <a:defRPr sz="2400"/>
            </a:lvl2pPr>
            <a:lvl3pPr>
              <a:buSzPct val="110000"/>
              <a:defRPr sz="2000"/>
            </a:lvl3pPr>
            <a:lvl4pPr>
              <a:buSzPct val="110000"/>
              <a:defRPr sz="1800"/>
            </a:lvl4pPr>
            <a:lvl5pPr>
              <a:buSzPct val="110000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l">
              <a:buFont typeface="+mj-lt"/>
              <a:buNone/>
              <a:defRPr>
                <a:solidFill>
                  <a:srgbClr val="404040"/>
                </a:solidFill>
                <a:latin typeface="Chaparral Pro" charset="0"/>
                <a:ea typeface="Chaparral Pro" charset="0"/>
                <a:cs typeface="Chaparral Pro" charset="0"/>
              </a:defRPr>
            </a:lvl1pPr>
          </a:lstStyle>
          <a:p>
            <a:r>
              <a:rPr lang="nl-NL" noProof="0" dirty="0" smtClean="0"/>
              <a:t>Titelstijl van model bewerken</a:t>
            </a:r>
            <a:endParaRPr lang="nl-NL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6286276"/>
            <a:ext cx="2781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2862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048459" y="6286276"/>
            <a:ext cx="11430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fld id="{3BE50813-2F2C-564E-A28C-4D7647D51DBD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9" name="AutoShape 32"/>
          <p:cNvSpPr>
            <a:spLocks noChangeArrowheads="1"/>
          </p:cNvSpPr>
          <p:nvPr userDrawn="1"/>
        </p:nvSpPr>
        <p:spPr bwMode="gray">
          <a:xfrm>
            <a:off x="1676401" y="1200150"/>
            <a:ext cx="3200399" cy="584200"/>
          </a:xfrm>
          <a:prstGeom prst="chevron">
            <a:avLst>
              <a:gd name="adj" fmla="val 34952"/>
            </a:avLst>
          </a:prstGeom>
          <a:solidFill>
            <a:srgbClr val="2D6C88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</a:rPr>
              <a:t>Current regime</a:t>
            </a:r>
          </a:p>
        </p:txBody>
      </p:sp>
      <p:sp>
        <p:nvSpPr>
          <p:cNvPr id="11" name="AutoShape 33"/>
          <p:cNvSpPr>
            <a:spLocks noChangeArrowheads="1"/>
          </p:cNvSpPr>
          <p:nvPr userDrawn="1"/>
        </p:nvSpPr>
        <p:spPr bwMode="gray">
          <a:xfrm>
            <a:off x="5010151" y="1200150"/>
            <a:ext cx="3130549" cy="584200"/>
          </a:xfrm>
          <a:prstGeom prst="chevron">
            <a:avLst>
              <a:gd name="adj" fmla="val 34975"/>
            </a:avLst>
          </a:prstGeom>
          <a:solidFill>
            <a:srgbClr val="2D6C88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</a:rPr>
              <a:t>Transitory regime</a:t>
            </a:r>
          </a:p>
        </p:txBody>
      </p:sp>
      <p:sp>
        <p:nvSpPr>
          <p:cNvPr id="12" name="AutoShape 34"/>
          <p:cNvSpPr>
            <a:spLocks noChangeArrowheads="1"/>
          </p:cNvSpPr>
          <p:nvPr userDrawn="1"/>
        </p:nvSpPr>
        <p:spPr bwMode="gray">
          <a:xfrm>
            <a:off x="8326439" y="1219200"/>
            <a:ext cx="2811462" cy="584200"/>
          </a:xfrm>
          <a:prstGeom prst="chevron">
            <a:avLst>
              <a:gd name="adj" fmla="val 34975"/>
            </a:avLst>
          </a:prstGeom>
          <a:solidFill>
            <a:srgbClr val="2D6C88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</a:rPr>
              <a:t>To be regime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52274105"/>
              </p:ext>
            </p:extLst>
          </p:nvPr>
        </p:nvGraphicFramePr>
        <p:xfrm>
          <a:off x="1690688" y="1844675"/>
          <a:ext cx="9447213" cy="3955026"/>
        </p:xfrm>
        <a:graphic>
          <a:graphicData uri="http://schemas.openxmlformats.org/drawingml/2006/table">
            <a:tbl>
              <a:tblPr/>
              <a:tblGrid>
                <a:gridCol w="3149071"/>
                <a:gridCol w="3149071"/>
                <a:gridCol w="314907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Until 1/1/2011</a:t>
                      </a:r>
                    </a:p>
                  </a:txBody>
                  <a:tcPr marT="72000" marB="720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A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charset="0"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From … until …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72000" marB="7200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A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 of 1/1/2011</a:t>
                      </a:r>
                    </a:p>
                  </a:txBody>
                  <a:tcPr marT="72000" marB="7200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A8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58775" marR="0" lvl="0" indent="-358775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Heading</a:t>
                      </a:r>
                    </a:p>
                    <a:p>
                      <a:pPr marL="190500" marR="0" lvl="1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373063" marR="0" lvl="2" indent="-182563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‒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Dash</a:t>
                      </a:r>
                    </a:p>
                    <a:p>
                      <a:pPr marL="565150" marR="0" lvl="3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Subbullet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77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6462" marR="66462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Heading</a:t>
                      </a:r>
                    </a:p>
                    <a:p>
                      <a:pPr marL="190500" marR="0" lvl="1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373063" marR="0" lvl="2" indent="-182563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‒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Dash</a:t>
                      </a:r>
                    </a:p>
                    <a:p>
                      <a:pPr marL="565150" marR="0" lvl="3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Subbullet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77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6462" marR="66462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Heading</a:t>
                      </a:r>
                    </a:p>
                    <a:p>
                      <a:pPr marL="190500" marR="0" lvl="1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373063" marR="0" lvl="2" indent="-182563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‒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Dash</a:t>
                      </a:r>
                    </a:p>
                    <a:p>
                      <a:pPr marL="565150" marR="0" lvl="3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Subbullet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77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6462" marR="66462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58775" marR="0" lvl="0" indent="-358775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Heading</a:t>
                      </a:r>
                    </a:p>
                    <a:p>
                      <a:pPr marL="190500" marR="0" lvl="1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373063" marR="0" lvl="2" indent="-182563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‒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Dash</a:t>
                      </a:r>
                    </a:p>
                    <a:p>
                      <a:pPr marL="565150" marR="0" lvl="3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Subbullet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77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6462" marR="66462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Heading</a:t>
                      </a:r>
                    </a:p>
                    <a:p>
                      <a:pPr marL="190500" marR="0" lvl="1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373063" marR="0" lvl="2" indent="-182563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‒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Dash</a:t>
                      </a:r>
                    </a:p>
                    <a:p>
                      <a:pPr marL="565150" marR="0" lvl="3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Subbullet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77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6462" marR="66462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Heading</a:t>
                      </a:r>
                    </a:p>
                    <a:p>
                      <a:pPr marL="190500" marR="0" lvl="1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373063" marR="0" lvl="2" indent="-182563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‒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Dash</a:t>
                      </a:r>
                    </a:p>
                    <a:p>
                      <a:pPr marL="565150" marR="0" lvl="3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Subbullet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77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6462" marR="66462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58775" marR="0" lvl="0" indent="-358775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Heading</a:t>
                      </a:r>
                    </a:p>
                    <a:p>
                      <a:pPr marL="190500" marR="0" lvl="1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373063" marR="0" lvl="2" indent="-182563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‒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Dash</a:t>
                      </a:r>
                    </a:p>
                    <a:p>
                      <a:pPr marL="565150" marR="0" lvl="3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Subbullet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77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6462" marR="66462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Heading</a:t>
                      </a:r>
                    </a:p>
                    <a:p>
                      <a:pPr marL="190500" marR="0" lvl="1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373063" marR="0" lvl="2" indent="-182563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‒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Dash</a:t>
                      </a:r>
                    </a:p>
                    <a:p>
                      <a:pPr marL="565150" marR="0" lvl="3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Subbullet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77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6462" marR="66462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Heading</a:t>
                      </a:r>
                    </a:p>
                    <a:p>
                      <a:pPr marL="190500" marR="0" lvl="1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373063" marR="0" lvl="2" indent="-182563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‒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Dash</a:t>
                      </a:r>
                    </a:p>
                    <a:p>
                      <a:pPr marL="565150" marR="0" lvl="3" indent="-1905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Subbullet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77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6462" marR="66462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8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l">
              <a:buFont typeface="+mj-lt"/>
              <a:buNone/>
              <a:defRPr>
                <a:solidFill>
                  <a:srgbClr val="404040"/>
                </a:solidFill>
                <a:latin typeface="Chaparral Pro" charset="0"/>
                <a:ea typeface="Chaparral Pro" charset="0"/>
                <a:cs typeface="Chaparral Pro" charset="0"/>
              </a:defRPr>
            </a:lvl1pPr>
          </a:lstStyle>
          <a:p>
            <a:r>
              <a:rPr lang="nl-NL" noProof="0" dirty="0" smtClean="0"/>
              <a:t>Titelstijl van model bewerken</a:t>
            </a:r>
            <a:endParaRPr lang="nl-NL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6286276"/>
            <a:ext cx="2781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2862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048459" y="6286276"/>
            <a:ext cx="11430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fld id="{FE56A1A7-21CE-FF44-B7E5-5962664966F5}" type="datetime1">
              <a:rPr lang="nl-BE" smtClean="0"/>
              <a:t>23/05/16</a:t>
            </a:fld>
            <a:endParaRPr lang="en-US" dirty="0"/>
          </a:p>
        </p:txBody>
      </p:sp>
      <p:graphicFrame>
        <p:nvGraphicFramePr>
          <p:cNvPr id="15" name="Group 2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73203851"/>
              </p:ext>
            </p:extLst>
          </p:nvPr>
        </p:nvGraphicFramePr>
        <p:xfrm>
          <a:off x="1676399" y="1487488"/>
          <a:ext cx="9826624" cy="4252912"/>
        </p:xfrm>
        <a:graphic>
          <a:graphicData uri="http://schemas.openxmlformats.org/drawingml/2006/table">
            <a:tbl>
              <a:tblPr/>
              <a:tblGrid>
                <a:gridCol w="1864961"/>
                <a:gridCol w="7961663"/>
              </a:tblGrid>
              <a:tr h="476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Provision</a:t>
                      </a:r>
                    </a:p>
                  </a:txBody>
                  <a:tcPr marL="91527" marR="915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C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Title of provision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527" marR="91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C88"/>
                    </a:solidFill>
                  </a:tcPr>
                </a:tc>
              </a:tr>
              <a:tr h="1144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Application</a:t>
                      </a:r>
                    </a:p>
                  </a:txBody>
                  <a:tcPr marL="91527" marR="915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A8C5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-B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527" marR="915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Effective date</a:t>
                      </a:r>
                    </a:p>
                  </a:txBody>
                  <a:tcPr marL="91527" marR="915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A8C5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527" marR="915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Significant issues/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observations</a:t>
                      </a:r>
                    </a:p>
                  </a:txBody>
                  <a:tcPr marL="91527" marR="915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A8C5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B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Bullet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527" marR="915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Reference</a:t>
                      </a:r>
                    </a:p>
                  </a:txBody>
                  <a:tcPr marL="91527" marR="915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A8C5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Reference to relevant legislation, regulation, circular, …</a:t>
                      </a:r>
                    </a:p>
                  </a:txBody>
                  <a:tcPr marL="91527" marR="915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18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l">
              <a:buFont typeface="+mj-lt"/>
              <a:buNone/>
              <a:defRPr>
                <a:solidFill>
                  <a:srgbClr val="404040"/>
                </a:solidFill>
                <a:latin typeface="Chaparral Pro" charset="0"/>
                <a:ea typeface="Chaparral Pro" charset="0"/>
                <a:cs typeface="Chaparral Pro" charset="0"/>
              </a:defRPr>
            </a:lvl1pPr>
          </a:lstStyle>
          <a:p>
            <a:r>
              <a:rPr lang="nl-NL" noProof="0" dirty="0" smtClean="0"/>
              <a:t>Titelstijl van model bewerken</a:t>
            </a:r>
            <a:endParaRPr lang="nl-NL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6286276"/>
            <a:ext cx="2781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2862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048459" y="6286276"/>
            <a:ext cx="11430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fld id="{DE7276F6-C42C-174B-A310-8EC015F04ECB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 bwMode="auto">
          <a:xfrm>
            <a:off x="1708151" y="6489477"/>
            <a:ext cx="282575" cy="129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57263" rtl="0" eaLnBrk="0" latinLnBrk="0" hangingPunct="0">
              <a:defRPr sz="1900" b="0" i="0" kern="120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957263" rtl="0" eaLnBrk="0" latinLnBrk="0" hangingPunct="0">
              <a:defRPr sz="1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57263" rtl="0" eaLnBrk="0" latinLnBrk="0" hangingPunct="0">
              <a:defRPr sz="1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57263" rtl="0" eaLnBrk="0" latinLnBrk="0" hangingPunct="0">
              <a:defRPr sz="1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57263" rtl="0" eaLnBrk="0" latinLnBrk="0" hangingPunct="0">
              <a:defRPr sz="1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57263" rtl="0" eaLnBrk="0" fontAlgn="base" latinLnBrk="0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957263" rtl="0" eaLnBrk="0" fontAlgn="base" latinLnBrk="0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957263" rtl="0" eaLnBrk="0" fontAlgn="base" latinLnBrk="0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957263" rtl="0" eaLnBrk="0" fontAlgn="base" latinLnBrk="0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1000" dirty="0">
              <a:solidFill>
                <a:schemeClr val="tx2"/>
              </a:solidFill>
            </a:endParaRPr>
          </a:p>
        </p:txBody>
      </p: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1676401" y="1312639"/>
            <a:ext cx="4698999" cy="4478561"/>
            <a:chOff x="300" y="872"/>
            <a:chExt cx="1847" cy="3931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199"/>
            </a:xfrm>
            <a:prstGeom prst="rect">
              <a:avLst/>
            </a:prstGeom>
            <a:solidFill>
              <a:srgbClr val="2D6C88"/>
            </a:solidFill>
            <a:ln w="12700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>
              <a:lvl1pPr defTabSz="957263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57263" eaLnBrk="0" hangingPunct="0"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57263" eaLnBrk="0" hangingPunct="0"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57263" eaLnBrk="0" hangingPunct="0"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57263" eaLnBrk="0" hangingPunct="0"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00" y="1071"/>
              <a:ext cx="1847" cy="3732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defTabSz="957998">
                <a:lnSpc>
                  <a:spcPct val="106000"/>
                </a:lnSpc>
                <a:spcBef>
                  <a:spcPts val="1344"/>
                </a:spcBef>
                <a:spcAft>
                  <a:spcPts val="0"/>
                </a:spcAft>
                <a:defRPr/>
              </a:pPr>
              <a:r>
                <a:rPr lang="nl-NL" sz="1400" dirty="0" err="1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Paragraph</a:t>
              </a:r>
              <a:r>
                <a:rPr lang="nl-NL" sz="1400" dirty="0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 (</a:t>
              </a:r>
              <a:r>
                <a:rPr lang="nl-NL" sz="1400" dirty="0" err="1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if</a:t>
              </a:r>
              <a:r>
                <a:rPr lang="nl-NL" sz="1400" dirty="0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nl-NL" sz="1400" dirty="0" err="1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not</a:t>
              </a:r>
              <a:r>
                <a:rPr lang="nl-NL" sz="1400" dirty="0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nl-NL" sz="1400" dirty="0" err="1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needed</a:t>
              </a:r>
              <a:r>
                <a:rPr lang="nl-NL" sz="1400" dirty="0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, delete)</a:t>
              </a:r>
            </a:p>
            <a:p>
              <a:pPr marL="191002" lvl="1" indent="-191002" defTabSz="957998">
                <a:lnSpc>
                  <a:spcPct val="106000"/>
                </a:lnSpc>
                <a:spcBef>
                  <a:spcPts val="1344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nl-NL" sz="1400" dirty="0" err="1">
                  <a:solidFill>
                    <a:srgbClr val="002776"/>
                  </a:solidFill>
                  <a:latin typeface="Arial"/>
                  <a:ea typeface="+mj-ea"/>
                  <a:cs typeface="+mj-cs"/>
                </a:rPr>
                <a:t>Bullet</a:t>
              </a:r>
              <a:endParaRPr lang="nl-NL" sz="1400" dirty="0">
                <a:solidFill>
                  <a:srgbClr val="002776"/>
                </a:solidFill>
                <a:latin typeface="Arial"/>
                <a:ea typeface="+mj-ea"/>
                <a:cs typeface="+mj-cs"/>
              </a:endParaRPr>
            </a:p>
            <a:p>
              <a:pPr marL="374545" lvl="2" indent="-183542" defTabSz="957998">
                <a:lnSpc>
                  <a:spcPct val="106000"/>
                </a:lnSpc>
                <a:spcBef>
                  <a:spcPts val="576"/>
                </a:spcBef>
                <a:spcAft>
                  <a:spcPts val="0"/>
                </a:spcAft>
                <a:buFont typeface="Arial" charset="0"/>
                <a:buChar char="‒"/>
                <a:defRPr/>
              </a:pPr>
              <a:r>
                <a:rPr lang="nl-NL" sz="1200" dirty="0">
                  <a:solidFill>
                    <a:srgbClr val="002776"/>
                  </a:solidFill>
                  <a:latin typeface="Arial"/>
                  <a:ea typeface="+mj-ea"/>
                  <a:cs typeface="+mj-cs"/>
                </a:rPr>
                <a:t>Dash</a:t>
              </a:r>
            </a:p>
            <a:p>
              <a:pPr marL="565547" lvl="3" indent="-191002" defTabSz="957998">
                <a:lnSpc>
                  <a:spcPct val="106000"/>
                </a:lnSpc>
                <a:spcBef>
                  <a:spcPts val="576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nl-NL" sz="1200" dirty="0" err="1">
                  <a:solidFill>
                    <a:srgbClr val="002776"/>
                  </a:solidFill>
                  <a:latin typeface="Arial"/>
                  <a:ea typeface="+mj-ea"/>
                  <a:cs typeface="+mj-cs"/>
                </a:rPr>
                <a:t>Subbullet</a:t>
              </a:r>
              <a:endParaRPr lang="nl-NL" sz="1200" dirty="0">
                <a:solidFill>
                  <a:srgbClr val="002776"/>
                </a:solidFill>
                <a:latin typeface="Arial"/>
                <a:ea typeface="+mj-ea"/>
                <a:cs typeface="+mj-cs"/>
              </a:endParaRPr>
            </a:p>
            <a:p>
              <a:pPr marL="359623" indent="-359623" defTabSz="957998">
                <a:lnSpc>
                  <a:spcPct val="106000"/>
                </a:lnSpc>
                <a:spcBef>
                  <a:spcPts val="1344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002776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6959600" y="1312639"/>
            <a:ext cx="4543423" cy="4478561"/>
            <a:chOff x="300" y="872"/>
            <a:chExt cx="1847" cy="3931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199"/>
            </a:xfrm>
            <a:prstGeom prst="rect">
              <a:avLst/>
            </a:prstGeom>
            <a:solidFill>
              <a:srgbClr val="2D6C88"/>
            </a:solidFill>
            <a:ln w="12700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>
              <a:lvl1pPr defTabSz="957263" eaLnBrk="0" hangingPunct="0">
                <a:defRPr sz="1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57263" eaLnBrk="0" hangingPunct="0"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57263" eaLnBrk="0" hangingPunct="0"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57263" eaLnBrk="0" hangingPunct="0"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57263" eaLnBrk="0" hangingPunct="0"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00" y="1071"/>
              <a:ext cx="1847" cy="3732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defTabSz="957998">
                <a:lnSpc>
                  <a:spcPct val="106000"/>
                </a:lnSpc>
                <a:spcBef>
                  <a:spcPts val="1344"/>
                </a:spcBef>
                <a:spcAft>
                  <a:spcPts val="0"/>
                </a:spcAft>
                <a:defRPr/>
              </a:pPr>
              <a:r>
                <a:rPr lang="nl-NL" sz="1400" dirty="0" err="1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Paragraph</a:t>
              </a:r>
              <a:r>
                <a:rPr lang="nl-NL" sz="1400" dirty="0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 (</a:t>
              </a:r>
              <a:r>
                <a:rPr lang="nl-NL" sz="1400" dirty="0" err="1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if</a:t>
              </a:r>
              <a:r>
                <a:rPr lang="nl-NL" sz="1400" dirty="0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nl-NL" sz="1400" dirty="0" err="1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not</a:t>
              </a:r>
              <a:r>
                <a:rPr lang="nl-NL" sz="1400" dirty="0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nl-NL" sz="1400" dirty="0" err="1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needed</a:t>
              </a:r>
              <a:r>
                <a:rPr lang="nl-NL" sz="1400" dirty="0">
                  <a:solidFill>
                    <a:srgbClr val="002776"/>
                  </a:solidFill>
                  <a:latin typeface="Arial"/>
                  <a:ea typeface="+mn-ea"/>
                  <a:cs typeface="+mn-cs"/>
                </a:rPr>
                <a:t>, delete)</a:t>
              </a:r>
            </a:p>
            <a:p>
              <a:pPr marL="191002" lvl="1" indent="-191002" defTabSz="957998">
                <a:lnSpc>
                  <a:spcPct val="106000"/>
                </a:lnSpc>
                <a:spcBef>
                  <a:spcPts val="1344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nl-NL" sz="1400" dirty="0" err="1">
                  <a:solidFill>
                    <a:srgbClr val="002776"/>
                  </a:solidFill>
                  <a:latin typeface="Arial"/>
                  <a:ea typeface="+mj-ea"/>
                  <a:cs typeface="+mj-cs"/>
                </a:rPr>
                <a:t>Bullet</a:t>
              </a:r>
              <a:endParaRPr lang="nl-NL" sz="1400" dirty="0">
                <a:solidFill>
                  <a:srgbClr val="002776"/>
                </a:solidFill>
                <a:latin typeface="Arial"/>
                <a:ea typeface="+mj-ea"/>
                <a:cs typeface="+mj-cs"/>
              </a:endParaRPr>
            </a:p>
            <a:p>
              <a:pPr marL="374545" lvl="2" indent="-183542" defTabSz="957998">
                <a:lnSpc>
                  <a:spcPct val="106000"/>
                </a:lnSpc>
                <a:spcBef>
                  <a:spcPts val="576"/>
                </a:spcBef>
                <a:spcAft>
                  <a:spcPts val="0"/>
                </a:spcAft>
                <a:buFont typeface="Arial" charset="0"/>
                <a:buChar char="‒"/>
                <a:defRPr/>
              </a:pPr>
              <a:r>
                <a:rPr lang="nl-NL" sz="1200" dirty="0">
                  <a:solidFill>
                    <a:srgbClr val="002776"/>
                  </a:solidFill>
                  <a:latin typeface="Arial"/>
                  <a:ea typeface="+mj-ea"/>
                  <a:cs typeface="+mj-cs"/>
                </a:rPr>
                <a:t>Dash</a:t>
              </a:r>
            </a:p>
            <a:p>
              <a:pPr marL="565547" lvl="3" indent="-191002" defTabSz="957998">
                <a:lnSpc>
                  <a:spcPct val="106000"/>
                </a:lnSpc>
                <a:spcBef>
                  <a:spcPts val="576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nl-NL" sz="1200" dirty="0" err="1">
                  <a:solidFill>
                    <a:srgbClr val="002776"/>
                  </a:solidFill>
                  <a:latin typeface="Arial"/>
                  <a:ea typeface="+mj-ea"/>
                  <a:cs typeface="+mj-cs"/>
                </a:rPr>
                <a:t>Subbullet</a:t>
              </a:r>
              <a:endParaRPr lang="nl-NL" sz="1200" dirty="0">
                <a:solidFill>
                  <a:srgbClr val="002776"/>
                </a:solidFill>
                <a:latin typeface="Arial"/>
                <a:ea typeface="+mj-ea"/>
                <a:cs typeface="+mj-cs"/>
              </a:endParaRPr>
            </a:p>
            <a:p>
              <a:pPr marL="359623" indent="-359623" defTabSz="957998">
                <a:lnSpc>
                  <a:spcPct val="106000"/>
                </a:lnSpc>
                <a:spcBef>
                  <a:spcPts val="1344"/>
                </a:spcBef>
                <a:spcAft>
                  <a:spcPts val="0"/>
                </a:spcAft>
                <a:defRPr/>
              </a:pPr>
              <a:endParaRPr lang="nl-NL" sz="1400" dirty="0">
                <a:solidFill>
                  <a:srgbClr val="00277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27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l">
              <a:buFont typeface="+mj-lt"/>
              <a:buNone/>
              <a:defRPr>
                <a:solidFill>
                  <a:srgbClr val="404040"/>
                </a:solidFill>
                <a:latin typeface="Chaparral Pro" charset="0"/>
                <a:ea typeface="Chaparral Pro" charset="0"/>
                <a:cs typeface="Chaparral Pro" charset="0"/>
              </a:defRPr>
            </a:lvl1pPr>
          </a:lstStyle>
          <a:p>
            <a:r>
              <a:rPr lang="nl-NL" noProof="0" dirty="0" smtClean="0"/>
              <a:t>Titelstijl van model bewerken</a:t>
            </a:r>
            <a:endParaRPr lang="nl-NL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6337076"/>
            <a:ext cx="2781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3370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048459" y="6337076"/>
            <a:ext cx="11430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fld id="{8746C2FD-C2D7-5144-9880-CEB691146078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4294967295"/>
          </p:nvPr>
        </p:nvSpPr>
        <p:spPr bwMode="auto">
          <a:xfrm>
            <a:off x="8115300" y="1385888"/>
            <a:ext cx="3387723" cy="550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2pPr>
              <a:defRPr sz="1400"/>
            </a:lvl2pPr>
          </a:lstStyle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4294967295" hasCustomPrompt="1"/>
          </p:nvPr>
        </p:nvSpPr>
        <p:spPr bwMode="auto">
          <a:xfrm>
            <a:off x="8115300" y="3297238"/>
            <a:ext cx="3387723" cy="1443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2pPr>
              <a:defRPr sz="1400"/>
            </a:lvl2pPr>
          </a:lstStyle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 smtClean="0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1681163" y="1354137"/>
            <a:ext cx="1862137" cy="571500"/>
          </a:xfrm>
          <a:prstGeom prst="rect">
            <a:avLst/>
          </a:prstGeom>
          <a:solidFill>
            <a:srgbClr val="2D6C88"/>
          </a:solidFill>
          <a:ln w="12700" algn="ctr">
            <a:noFill/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</a:rPr>
              <a:t>Objective(s)</a:t>
            </a:r>
          </a:p>
        </p:txBody>
      </p:sp>
      <p:sp>
        <p:nvSpPr>
          <p:cNvPr id="16" name="Rectangle 13"/>
          <p:cNvSpPr>
            <a:spLocks noChangeArrowheads="1"/>
          </p:cNvSpPr>
          <p:nvPr userDrawn="1"/>
        </p:nvSpPr>
        <p:spPr bwMode="gray">
          <a:xfrm>
            <a:off x="1681163" y="3297237"/>
            <a:ext cx="1862137" cy="1417638"/>
          </a:xfrm>
          <a:prstGeom prst="rect">
            <a:avLst/>
          </a:prstGeom>
          <a:solidFill>
            <a:srgbClr val="2D6C88"/>
          </a:solidFill>
          <a:ln w="12700" algn="ctr">
            <a:noFill/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</a:rPr>
              <a:t>Key provisions</a:t>
            </a:r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gray">
          <a:xfrm>
            <a:off x="1676401" y="2312987"/>
            <a:ext cx="1862137" cy="571500"/>
          </a:xfrm>
          <a:prstGeom prst="rect">
            <a:avLst/>
          </a:prstGeom>
          <a:solidFill>
            <a:srgbClr val="2D6C88"/>
          </a:solidFill>
          <a:ln w="12700" algn="ctr">
            <a:noFill/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</a:rPr>
              <a:t>Scope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gray">
          <a:xfrm>
            <a:off x="1676401" y="5116512"/>
            <a:ext cx="1862137" cy="569913"/>
          </a:xfrm>
          <a:prstGeom prst="rect">
            <a:avLst/>
          </a:prstGeom>
          <a:solidFill>
            <a:srgbClr val="2D6C88"/>
          </a:solidFill>
          <a:ln w="12700" algn="ctr">
            <a:noFill/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</a:rPr>
              <a:t>Entry in force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4294967295"/>
          </p:nvPr>
        </p:nvSpPr>
        <p:spPr bwMode="auto">
          <a:xfrm>
            <a:off x="8115300" y="2327275"/>
            <a:ext cx="3387723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2pPr>
              <a:defRPr sz="1400"/>
            </a:lvl2pPr>
          </a:lstStyle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4294967295"/>
          </p:nvPr>
        </p:nvSpPr>
        <p:spPr bwMode="auto">
          <a:xfrm>
            <a:off x="8115300" y="5135562"/>
            <a:ext cx="3387723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2pPr>
              <a:defRPr sz="1400"/>
            </a:lvl2pPr>
          </a:lstStyle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40" name="Text Placeholder 24"/>
          <p:cNvSpPr>
            <a:spLocks noGrp="1"/>
          </p:cNvSpPr>
          <p:nvPr>
            <p:ph type="body" sz="quarter" idx="4294967295"/>
          </p:nvPr>
        </p:nvSpPr>
        <p:spPr bwMode="auto">
          <a:xfrm>
            <a:off x="4114800" y="1389064"/>
            <a:ext cx="3387723" cy="550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2pPr>
              <a:defRPr sz="1400"/>
            </a:lvl2pPr>
          </a:lstStyle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94967295" hasCustomPrompt="1"/>
          </p:nvPr>
        </p:nvSpPr>
        <p:spPr bwMode="auto">
          <a:xfrm>
            <a:off x="4114800" y="3300414"/>
            <a:ext cx="3387723" cy="1443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2pPr>
              <a:defRPr sz="1400"/>
            </a:lvl2pPr>
          </a:lstStyle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 smtClean="0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4294967295"/>
          </p:nvPr>
        </p:nvSpPr>
        <p:spPr bwMode="auto">
          <a:xfrm>
            <a:off x="4114800" y="2330451"/>
            <a:ext cx="3387723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2pPr>
              <a:defRPr sz="1400"/>
            </a:lvl2pPr>
          </a:lstStyle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43" name="Text Placeholder 22"/>
          <p:cNvSpPr>
            <a:spLocks noGrp="1"/>
          </p:cNvSpPr>
          <p:nvPr>
            <p:ph type="body" sz="quarter" idx="4294967295"/>
          </p:nvPr>
        </p:nvSpPr>
        <p:spPr bwMode="auto">
          <a:xfrm>
            <a:off x="4114800" y="5138738"/>
            <a:ext cx="3387723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2pPr>
              <a:defRPr sz="1400"/>
            </a:lvl2pPr>
          </a:lstStyle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  <a:p>
            <a:pPr lvl="1" eaLnBrk="1" hangingPunct="1">
              <a:spcBef>
                <a:spcPts val="575"/>
              </a:spcBef>
            </a:pPr>
            <a:r>
              <a:rPr lang="nl-NL" dirty="0" err="1">
                <a:solidFill>
                  <a:srgbClr val="002776"/>
                </a:solidFill>
                <a:latin typeface="Arial" charset="0"/>
              </a:rPr>
              <a:t>Bullet</a:t>
            </a:r>
            <a:endParaRPr lang="nl-NL" dirty="0">
              <a:solidFill>
                <a:srgbClr val="00277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28797" y="2351315"/>
            <a:ext cx="6393089" cy="1776548"/>
          </a:xfr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rgbClr val="DDCEBE"/>
                </a:solidFill>
                <a:latin typeface="Chaparral Pro" charset="0"/>
                <a:ea typeface="Chaparral Pro" charset="0"/>
                <a:cs typeface="Chaparral Pro" charset="0"/>
              </a:defRPr>
            </a:lvl1pPr>
          </a:lstStyle>
          <a:p>
            <a:r>
              <a:rPr lang="nl-NL" noProof="0" dirty="0" smtClean="0"/>
              <a:t>Tussenpagina titel</a:t>
            </a: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465774"/>
            <a:ext cx="2842986" cy="764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52006"/>
            <a:ext cx="5407023" cy="4434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graphicFrame>
        <p:nvGraphicFramePr>
          <p:cNvPr id="9" name="Grafiek 8"/>
          <p:cNvGraphicFramePr/>
          <p:nvPr userDrawn="1">
            <p:extLst>
              <p:ext uri="{D42A27DB-BD31-4B8C-83A1-F6EECF244321}">
                <p14:modId xmlns:p14="http://schemas.microsoft.com/office/powerpoint/2010/main" val="115920301"/>
              </p:ext>
            </p:extLst>
          </p:nvPr>
        </p:nvGraphicFramePr>
        <p:xfrm>
          <a:off x="1377405" y="1298720"/>
          <a:ext cx="3971109" cy="455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6337076"/>
            <a:ext cx="2781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3370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048459" y="6337076"/>
            <a:ext cx="11430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fld id="{6AB63E50-3CAC-B348-8D9C-025E6FDE83D9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676401" y="354965"/>
            <a:ext cx="9826624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noProof="0" dirty="0" smtClean="0"/>
              <a:t>Titelstijl van model bewerken</a:t>
            </a:r>
            <a:endParaRPr lang="nl-NL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465774"/>
            <a:ext cx="2842986" cy="76405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28797" y="2351315"/>
            <a:ext cx="6393089" cy="1776548"/>
          </a:xfr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rgbClr val="DDCEBE"/>
                </a:solidFill>
                <a:latin typeface="Chaparral Pro" charset="0"/>
                <a:ea typeface="Chaparral Pro" charset="0"/>
                <a:cs typeface="Chaparral Pro" charset="0"/>
              </a:defRPr>
            </a:lvl1pPr>
          </a:lstStyle>
          <a:p>
            <a:r>
              <a:rPr lang="nl-NL" noProof="0" dirty="0" smtClean="0"/>
              <a:t>Eindpagina titel</a:t>
            </a:r>
            <a:endParaRPr lang="nl-NL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3" y="0"/>
            <a:ext cx="1525587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40A8C5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D6C88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354965"/>
            <a:ext cx="9826624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noProof="0" dirty="0" smtClean="0"/>
              <a:t>Titelstijl van model bewerken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6337076"/>
            <a:ext cx="2781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3370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048459" y="6337076"/>
            <a:ext cx="11430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fld id="{E4AB6C71-8EC0-EF46-80F5-5D2BE9BA7823}" type="datetime1">
              <a:rPr lang="nl-BE" smtClean="0"/>
              <a:t>23/05/16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18" y="5998664"/>
            <a:ext cx="2652893" cy="712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69" r:id="rId5"/>
    <p:sldLayoutId id="2147483666" r:id="rId6"/>
    <p:sldLayoutId id="2147483655" r:id="rId7"/>
    <p:sldLayoutId id="2147483652" r:id="rId8"/>
    <p:sldLayoutId id="2147483665" r:id="rId9"/>
    <p:sldLayoutId id="2147483653" r:id="rId10"/>
    <p:sldLayoutId id="2147483654" r:id="rId11"/>
    <p:sldLayoutId id="214748365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rgbClr val="404040"/>
          </a:solidFill>
          <a:effectLst/>
          <a:latin typeface="Chaparral Pro" charset="0"/>
          <a:ea typeface="Chaparral Pro" charset="0"/>
          <a:cs typeface="Chaparral Pro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rgbClr val="404040"/>
          </a:solidFill>
          <a:effectLst/>
          <a:latin typeface="Chaparral Pro" charset="0"/>
          <a:ea typeface="Chaparral Pro" charset="0"/>
          <a:cs typeface="Chaparral Pro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rgbClr val="404040"/>
          </a:solidFill>
          <a:effectLst/>
          <a:latin typeface="Chaparral Pro" charset="0"/>
          <a:ea typeface="Chaparral Pro" charset="0"/>
          <a:cs typeface="Chaparral Pro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rgbClr val="404040"/>
          </a:solidFill>
          <a:effectLst/>
          <a:latin typeface="Chaparral Pro" charset="0"/>
          <a:ea typeface="Chaparral Pro" charset="0"/>
          <a:cs typeface="Chaparral Pro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rgbClr val="404040"/>
          </a:solidFill>
          <a:effectLst/>
          <a:latin typeface="Chaparral Pro" charset="0"/>
          <a:ea typeface="Chaparral Pro" charset="0"/>
          <a:cs typeface="Chaparral Pro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rgbClr val="404040"/>
          </a:solidFill>
          <a:effectLst/>
          <a:latin typeface="Chaparral Pro" charset="0"/>
          <a:ea typeface="Chaparral Pro" charset="0"/>
          <a:cs typeface="Chaparral Pro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28400" y="2057400"/>
            <a:ext cx="8574622" cy="2057739"/>
          </a:xfrm>
        </p:spPr>
        <p:txBody>
          <a:bodyPr>
            <a:normAutofit/>
          </a:bodyPr>
          <a:lstStyle/>
          <a:p>
            <a:r>
              <a:rPr lang="nl-NL" sz="4800" noProof="0" dirty="0" smtClean="0"/>
              <a:t/>
            </a:r>
            <a:br>
              <a:rPr lang="nl-NL" sz="4800" noProof="0" dirty="0" smtClean="0"/>
            </a:br>
            <a:endParaRPr lang="nl-NL" sz="4800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15377" y="2803144"/>
            <a:ext cx="6987645" cy="1124373"/>
          </a:xfrm>
        </p:spPr>
        <p:txBody>
          <a:bodyPr anchor="b">
            <a:noAutofit/>
          </a:bodyPr>
          <a:lstStyle/>
          <a:p>
            <a:r>
              <a:rPr lang="nl-NL" noProof="0" dirty="0" smtClean="0"/>
              <a:t>Defensie en fiscaliteit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A6-3ED6-B44A-906B-2509370DF4A4}" type="datetime1">
              <a:rPr lang="nl-BE" smtClean="0"/>
              <a:t>23/05/16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5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</a:t>
            </a:r>
            <a:r>
              <a:rPr lang="nl-NL" dirty="0" smtClean="0"/>
              <a:t>. </a:t>
            </a:r>
            <a:r>
              <a:rPr lang="nl-NL" dirty="0" smtClean="0"/>
              <a:t>Groepsverzekering - </a:t>
            </a:r>
            <a:r>
              <a:rPr lang="nl-NL" dirty="0"/>
              <a:t>de uitkering </a:t>
            </a:r>
            <a:r>
              <a:rPr lang="nl-NL" dirty="0" smtClean="0"/>
              <a:t>(2/3</a:t>
            </a:r>
            <a:r>
              <a:rPr lang="nl-NL" dirty="0"/>
              <a:t>)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4000" dirty="0" smtClean="0"/>
              <a:t>Fiscale behandeling bij opname bij pensionering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10% op persoonlijke bijdragen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20% - 18% - 16,5% op de werkgeversbijdragen bij opname respectievelijk op </a:t>
            </a:r>
            <a:r>
              <a:rPr lang="nl-NL" dirty="0"/>
              <a:t>je </a:t>
            </a:r>
            <a:r>
              <a:rPr lang="nl-NL" dirty="0" smtClean="0"/>
              <a:t>60</a:t>
            </a:r>
            <a:r>
              <a:rPr lang="nl-NL" baseline="30000" dirty="0" smtClean="0"/>
              <a:t>ste</a:t>
            </a:r>
            <a:r>
              <a:rPr lang="nl-NL" dirty="0" smtClean="0"/>
              <a:t> - 61</a:t>
            </a:r>
            <a:r>
              <a:rPr lang="nl-NL" baseline="30000" dirty="0" smtClean="0"/>
              <a:t>ste</a:t>
            </a:r>
            <a:r>
              <a:rPr lang="nl-NL" dirty="0" smtClean="0"/>
              <a:t> – of voor de </a:t>
            </a:r>
            <a:r>
              <a:rPr lang="nl-NL" dirty="0"/>
              <a:t>wettelijke pensioenleeftijd</a:t>
            </a:r>
            <a:endParaRPr lang="nl-NL" dirty="0" smtClean="0"/>
          </a:p>
          <a:p>
            <a:pPr>
              <a:lnSpc>
                <a:spcPct val="120000"/>
              </a:lnSpc>
            </a:pPr>
            <a:r>
              <a:rPr lang="nl-NL" dirty="0"/>
              <a:t>10% op werkgeversbijdragen </a:t>
            </a:r>
            <a:r>
              <a:rPr lang="nl-NL" dirty="0" smtClean="0"/>
              <a:t>bij </a:t>
            </a:r>
            <a:r>
              <a:rPr lang="nl-NL" dirty="0"/>
              <a:t>opname op de wettelijke pensioenleeftijd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0% belasting op de winstdeelname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Belastingen zijn te verhogen met de </a:t>
            </a:r>
            <a:r>
              <a:rPr lang="nl-NL" b="1" dirty="0"/>
              <a:t>gemeentelijke opcentiemen </a:t>
            </a:r>
            <a:r>
              <a:rPr lang="nl-NL" dirty="0" smtClean="0"/>
              <a:t>en een </a:t>
            </a:r>
            <a:r>
              <a:rPr lang="nl-NL" b="1" dirty="0" smtClean="0"/>
              <a:t>crisisbelasting van 1% </a:t>
            </a:r>
            <a:r>
              <a:rPr lang="nl-NL" dirty="0" smtClean="0"/>
              <a:t>(16,5% wordt 16,66% etc.)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RIZIV-inhouding van </a:t>
            </a:r>
            <a:r>
              <a:rPr lang="nl-NL" dirty="0"/>
              <a:t>3,55% op het kapitaal en de </a:t>
            </a:r>
            <a:r>
              <a:rPr lang="nl-NL" dirty="0" smtClean="0"/>
              <a:t>winstdeelname.  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Solidariteitsbijdrage van 0%, 1% of 2% afhankelijk van het kapitaal</a:t>
            </a:r>
          </a:p>
        </p:txBody>
      </p:sp>
    </p:spTree>
    <p:extLst>
      <p:ext uri="{BB962C8B-B14F-4D97-AF65-F5344CB8AC3E}">
        <p14:creationId xmlns:p14="http://schemas.microsoft.com/office/powerpoint/2010/main" val="8527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</a:t>
            </a:r>
            <a:r>
              <a:rPr lang="nl-NL" dirty="0" smtClean="0"/>
              <a:t>. </a:t>
            </a:r>
            <a:r>
              <a:rPr lang="nl-NL" dirty="0" smtClean="0"/>
              <a:t>Groepsverzekering - </a:t>
            </a:r>
            <a:r>
              <a:rPr lang="nl-NL" dirty="0"/>
              <a:t>de uitkering </a:t>
            </a:r>
            <a:r>
              <a:rPr lang="nl-NL" dirty="0" smtClean="0"/>
              <a:t>(3/3</a:t>
            </a:r>
            <a:r>
              <a:rPr lang="nl-NL" dirty="0"/>
              <a:t>)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400" dirty="0" smtClean="0"/>
              <a:t>Fiscale behandeling bij </a:t>
            </a:r>
            <a:r>
              <a:rPr lang="nl-NL" sz="3400" dirty="0"/>
              <a:t>overlijden </a:t>
            </a:r>
            <a:r>
              <a:rPr lang="nl-NL" sz="3400" dirty="0" smtClean="0"/>
              <a:t>(voor pensionering)</a:t>
            </a:r>
          </a:p>
          <a:p>
            <a:pPr>
              <a:lnSpc>
                <a:spcPct val="120000"/>
              </a:lnSpc>
            </a:pPr>
            <a:r>
              <a:rPr lang="nl-NL" dirty="0"/>
              <a:t>16,5</a:t>
            </a:r>
            <a:r>
              <a:rPr lang="nl-NL" dirty="0" smtClean="0"/>
              <a:t>% (</a:t>
            </a:r>
            <a:r>
              <a:rPr lang="nl-NL" dirty="0"/>
              <a:t>16,66</a:t>
            </a:r>
            <a:r>
              <a:rPr lang="nl-NL" dirty="0" smtClean="0"/>
              <a:t>% inclusief crisisbijdrage) op het uitgekeerde kapitaal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0% belasting op de winstdeelname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Belastingen zijn te verhogen met de </a:t>
            </a:r>
            <a:r>
              <a:rPr lang="nl-NL" b="1" dirty="0"/>
              <a:t>gemeentelijke opcentiemen </a:t>
            </a:r>
            <a:r>
              <a:rPr lang="nl-NL" dirty="0" smtClean="0"/>
              <a:t>en een </a:t>
            </a:r>
            <a:r>
              <a:rPr lang="nl-NL" b="1" dirty="0" smtClean="0"/>
              <a:t>crisisbelasting van 1% </a:t>
            </a:r>
            <a:r>
              <a:rPr lang="nl-NL" dirty="0" smtClean="0"/>
              <a:t>(16,5% wordt 16,66% etc.)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RIZIV-inhouding van </a:t>
            </a:r>
            <a:r>
              <a:rPr lang="nl-NL" dirty="0"/>
              <a:t>3,55% op het kapitaal en de </a:t>
            </a:r>
            <a:r>
              <a:rPr lang="nl-NL" dirty="0" smtClean="0"/>
              <a:t>winstdeelname.  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Solidariteitsbijdrage </a:t>
            </a:r>
            <a:r>
              <a:rPr lang="nl-NL" dirty="0"/>
              <a:t>van 0%, 1% of 2% afhankelijk van het kapitaal</a:t>
            </a:r>
            <a:endParaRPr lang="nl-NL" dirty="0" smtClean="0"/>
          </a:p>
          <a:p>
            <a:pPr>
              <a:lnSpc>
                <a:spcPct val="120000"/>
              </a:lnSpc>
            </a:pPr>
            <a:r>
              <a:rPr lang="nl-NL" dirty="0" smtClean="0"/>
              <a:t>Vrijstelling </a:t>
            </a:r>
            <a:r>
              <a:rPr lang="nl-NL" dirty="0"/>
              <a:t>van </a:t>
            </a:r>
            <a:r>
              <a:rPr lang="nl-NL" dirty="0" smtClean="0"/>
              <a:t>successierechten </a:t>
            </a:r>
            <a:r>
              <a:rPr lang="nl-NL" dirty="0"/>
              <a:t>voor de </a:t>
            </a:r>
            <a:r>
              <a:rPr lang="nl-NL" dirty="0" smtClean="0"/>
              <a:t>eerste en de </a:t>
            </a:r>
            <a:r>
              <a:rPr lang="nl-NL" dirty="0"/>
              <a:t>tweede rang (partner en kinderen</a:t>
            </a:r>
            <a:r>
              <a:rPr lang="nl-NL" dirty="0" smtClean="0"/>
              <a:t>).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Regeling successierechten verschilt per </a:t>
            </a:r>
            <a:r>
              <a:rPr lang="nl-NL" dirty="0"/>
              <a:t>gewest.</a:t>
            </a:r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35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</a:t>
            </a:r>
            <a:r>
              <a:rPr lang="nl-NL" dirty="0" smtClean="0"/>
              <a:t>. </a:t>
            </a:r>
            <a:r>
              <a:rPr lang="nl-NL" dirty="0" smtClean="0"/>
              <a:t>Groepsverzekering – omzetting in rente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200" dirty="0" smtClean="0"/>
              <a:t>Afstand doen van het uitgekeerde kapitaal in voor een lijfrente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Ontvangen kapitaal belast zoals voorheen uiteengezet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Lijfrente wordt jaarlijks belast à 15% (</a:t>
            </a:r>
            <a:r>
              <a:rPr lang="nl-NL" dirty="0" err="1" smtClean="0"/>
              <a:t>ipv</a:t>
            </a:r>
            <a:r>
              <a:rPr lang="nl-NL" dirty="0" smtClean="0"/>
              <a:t> 27 RV) op forfaitair </a:t>
            </a:r>
            <a:r>
              <a:rPr lang="nl-NL" dirty="0"/>
              <a:t>3% </a:t>
            </a:r>
            <a:r>
              <a:rPr lang="nl-NL" dirty="0" smtClean="0"/>
              <a:t>van het afgestane kapitaal</a:t>
            </a:r>
          </a:p>
        </p:txBody>
      </p:sp>
    </p:spTree>
    <p:extLst>
      <p:ext uri="{BB962C8B-B14F-4D97-AF65-F5344CB8AC3E}">
        <p14:creationId xmlns:p14="http://schemas.microsoft.com/office/powerpoint/2010/main" val="18484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r>
              <a:rPr lang="nl-NL" noProof="0" dirty="0" smtClean="0"/>
              <a:t>. Hospitalisatieverzekering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3214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3. Hospitalisatieverzekering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300" dirty="0" smtClean="0"/>
              <a:t>Voor werkgever: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Premie niet aftrekbaar</a:t>
            </a:r>
          </a:p>
          <a:p>
            <a:pPr>
              <a:lnSpc>
                <a:spcPct val="120000"/>
              </a:lnSpc>
            </a:pPr>
            <a:r>
              <a:rPr lang="nl-NL" dirty="0" err="1" smtClean="0"/>
              <a:t>Verzekeringstaks</a:t>
            </a:r>
            <a:r>
              <a:rPr lang="nl-NL" dirty="0" smtClean="0"/>
              <a:t> 9,25%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10% RIZIV bijdrage ge</a:t>
            </a:r>
            <a:r>
              <a:rPr lang="en-US" dirty="0" err="1" smtClean="0"/>
              <a:t>ïnd</a:t>
            </a:r>
            <a:r>
              <a:rPr lang="en-US" dirty="0" smtClean="0"/>
              <a:t> door </a:t>
            </a:r>
            <a:r>
              <a:rPr lang="en-US" dirty="0" err="1" smtClean="0"/>
              <a:t>verzekeraar</a:t>
            </a:r>
            <a:endParaRPr lang="en-US" dirty="0" smtClean="0"/>
          </a:p>
          <a:p>
            <a:pPr marL="0" indent="0">
              <a:buNone/>
            </a:pPr>
            <a:r>
              <a:rPr lang="nl-NL" sz="3300" dirty="0"/>
              <a:t>Voor </a:t>
            </a:r>
            <a:r>
              <a:rPr lang="nl-NL" sz="3300" dirty="0" smtClean="0"/>
              <a:t>werknemer niet belast indien:</a:t>
            </a:r>
            <a:endParaRPr lang="nl-NL" sz="3300" dirty="0"/>
          </a:p>
          <a:p>
            <a:r>
              <a:rPr lang="nl-NL" dirty="0" smtClean="0"/>
              <a:t>Exclusief </a:t>
            </a:r>
            <a:r>
              <a:rPr lang="nl-NL" dirty="0"/>
              <a:t>doel om medische kosten te vergoeden die betrekking hebben op dagverpleging, ernstige aandoeningen of palliatieve </a:t>
            </a:r>
            <a:r>
              <a:rPr lang="nl-NL" dirty="0" smtClean="0"/>
              <a:t>thuiszorg; </a:t>
            </a:r>
          </a:p>
          <a:p>
            <a:r>
              <a:rPr lang="nl-NL" dirty="0" smtClean="0"/>
              <a:t>Geen inkomensverlies compenseert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36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4. IT-voordelen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3546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IT-voordelen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300" dirty="0" smtClean="0"/>
              <a:t>= ter beschikking stellen van </a:t>
            </a:r>
            <a:r>
              <a:rPr lang="nl-NL" sz="3300" b="1" dirty="0" smtClean="0"/>
              <a:t>een PC/laptop </a:t>
            </a:r>
            <a:r>
              <a:rPr lang="nl-NL" sz="3300" dirty="0" smtClean="0"/>
              <a:t>voor privégebruik en </a:t>
            </a:r>
            <a:r>
              <a:rPr lang="nl-NL" sz="3300" b="1" dirty="0" smtClean="0"/>
              <a:t>internetverbinding thuis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Belastbaar bij werknemer als voordeel van alle aard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PC/laptop (incl. </a:t>
            </a:r>
            <a:r>
              <a:rPr lang="nl-NL" dirty="0" err="1" smtClean="0"/>
              <a:t>peripherals</a:t>
            </a:r>
            <a:r>
              <a:rPr lang="nl-NL" dirty="0" smtClean="0"/>
              <a:t>) : waarde forfaitair bepaald op 180 EUR / jaar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Internetverbinding: 60 EUR / jaar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3300" dirty="0" smtClean="0"/>
              <a:t>≠ Smartphone, tablet, GPS-systeem of digitale camera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Geen forfaitaire raming, belast op werkelijke waarde privé-verbruik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Wel mogelijk om forfaitaire waarde overeen te komen met rulingcommissie</a:t>
            </a:r>
          </a:p>
        </p:txBody>
      </p:sp>
    </p:spTree>
    <p:extLst>
      <p:ext uri="{BB962C8B-B14F-4D97-AF65-F5344CB8AC3E}">
        <p14:creationId xmlns:p14="http://schemas.microsoft.com/office/powerpoint/2010/main" val="15344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noProof="0" dirty="0" smtClean="0"/>
              <a:t>. Nog enkele fiscale tips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5028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200" i="1" dirty="0" smtClean="0"/>
              <a:t>Dien de fiscale aangifte tijdig in en </a:t>
            </a:r>
            <a:r>
              <a:rPr lang="nl-NL" sz="3200" i="1" u="sng" dirty="0" smtClean="0"/>
              <a:t>hou er een bewijs van bij</a:t>
            </a:r>
            <a:r>
              <a:rPr lang="nl-NL" sz="3200" i="1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nl-NL" sz="2800" dirty="0" smtClean="0"/>
              <a:t>Boetes</a:t>
            </a:r>
          </a:p>
          <a:p>
            <a:pPr lvl="1">
              <a:lnSpc>
                <a:spcPct val="120000"/>
              </a:lnSpc>
            </a:pPr>
            <a:r>
              <a:rPr lang="nl-NL" sz="2800" dirty="0" smtClean="0"/>
              <a:t>Aanslag van ambtswege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Fiscale </a:t>
            </a:r>
            <a:r>
              <a:rPr lang="nl-NL" dirty="0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1114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200" i="1" dirty="0" smtClean="0"/>
              <a:t>Als een techniek van fiscale planning de voorpagina van de kranten haalt, pas je het best niet meer toe. </a:t>
            </a:r>
          </a:p>
          <a:p>
            <a:pPr lvl="1">
              <a:lnSpc>
                <a:spcPct val="120000"/>
              </a:lnSpc>
            </a:pPr>
            <a:r>
              <a:rPr lang="nl-NL" sz="2800" dirty="0" smtClean="0"/>
              <a:t>Vruchtgebruikconstructies</a:t>
            </a:r>
          </a:p>
          <a:p>
            <a:pPr lvl="1">
              <a:lnSpc>
                <a:spcPct val="120000"/>
              </a:lnSpc>
            </a:pPr>
            <a:r>
              <a:rPr lang="nl-NL" sz="2800" dirty="0" smtClean="0"/>
              <a:t>Buitenlandse management- of patrimoniumvennootschappen</a:t>
            </a:r>
          </a:p>
          <a:p>
            <a:pPr lvl="1">
              <a:lnSpc>
                <a:spcPct val="120000"/>
              </a:lnSpc>
            </a:pPr>
            <a:r>
              <a:rPr lang="nl-NL" sz="2800" dirty="0" smtClean="0"/>
              <a:t>Elektrische / plug-in hybride wagens als bedrijfswagen</a:t>
            </a:r>
          </a:p>
          <a:p>
            <a:pPr lvl="1">
              <a:lnSpc>
                <a:spcPct val="120000"/>
              </a:lnSpc>
            </a:pPr>
            <a:endParaRPr lang="nl-NL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Fiscale </a:t>
            </a:r>
            <a:r>
              <a:rPr lang="nl-NL" dirty="0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15059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Alternatieve verloning </a:t>
            </a:r>
            <a:r>
              <a:rPr lang="nl-NL" i="1" noProof="0" dirty="0" smtClean="0"/>
              <a:t>(vervolg)</a:t>
            </a:r>
            <a:endParaRPr lang="nl-NL" i="1" noProof="0" dirty="0"/>
          </a:p>
        </p:txBody>
      </p:sp>
    </p:spTree>
    <p:extLst>
      <p:ext uri="{BB962C8B-B14F-4D97-AF65-F5344CB8AC3E}">
        <p14:creationId xmlns:p14="http://schemas.microsoft.com/office/powerpoint/2010/main" val="75850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200" i="1" dirty="0" smtClean="0"/>
              <a:t>Blijf in het midden van de fiscale kudde, …</a:t>
            </a:r>
          </a:p>
          <a:p>
            <a:pPr lvl="1">
              <a:lnSpc>
                <a:spcPct val="120000"/>
              </a:lnSpc>
            </a:pPr>
            <a:r>
              <a:rPr lang="nl-NL" sz="2800" dirty="0" smtClean="0"/>
              <a:t>Verhoogd risico op fiscale controles als gevolg van datamining</a:t>
            </a:r>
          </a:p>
          <a:p>
            <a:pPr lvl="1">
              <a:lnSpc>
                <a:spcPct val="120000"/>
              </a:lnSpc>
            </a:pPr>
            <a:r>
              <a:rPr lang="nl-NL" sz="2800" dirty="0" smtClean="0"/>
              <a:t>Weinig sympathie van fiscale controleur, eventueel rechter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3200" i="1" dirty="0" smtClean="0"/>
              <a:t>tenzij je 100% zeker van je stuk bent.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Fiscale </a:t>
            </a:r>
            <a:r>
              <a:rPr lang="nl-NL" dirty="0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0616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Fiscale </a:t>
            </a:r>
            <a:r>
              <a:rPr lang="nl-NL" dirty="0"/>
              <a:t>tips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89" y="1349477"/>
            <a:ext cx="3112419" cy="4257789"/>
          </a:xfrm>
          <a:prstGeom prst="rect">
            <a:avLst/>
          </a:prstGeom>
        </p:spPr>
      </p:pic>
      <p:sp>
        <p:nvSpPr>
          <p:cNvPr id="8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5043949" y="1340906"/>
            <a:ext cx="5790038" cy="42749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3200" dirty="0" smtClean="0"/>
              <a:t>Uitstekende hulp voor het invullen van de aangifte</a:t>
            </a:r>
          </a:p>
          <a:p>
            <a:pPr>
              <a:lnSpc>
                <a:spcPct val="120000"/>
              </a:lnSpc>
            </a:pPr>
            <a:r>
              <a:rPr lang="nl-NL" sz="3200" dirty="0" smtClean="0"/>
              <a:t>Nuttig voor het verder bekijken van voordelige verloningsstelsels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2436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69"/>
            <a:ext cx="9275453" cy="42664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3200" i="1" dirty="0" smtClean="0"/>
              <a:t>De Belgische rulingcommissie is er voor iedereen.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Een rulingaanvraag als dusdanig is gratis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Een </a:t>
            </a:r>
            <a:r>
              <a:rPr lang="nl-NL" dirty="0" err="1" smtClean="0"/>
              <a:t>prefiling</a:t>
            </a:r>
            <a:r>
              <a:rPr lang="nl-NL" dirty="0" smtClean="0"/>
              <a:t> meeting is vrijblijvend en geeft je de kans om aan de mening van de commissie af te toetsen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Een positieve ruling verleent geloofwaardigheid aan het fiscale project, ook binnen de eigen organisatie</a:t>
            </a:r>
          </a:p>
          <a:p>
            <a:pPr marL="0" indent="0">
              <a:spcBef>
                <a:spcPts val="0"/>
              </a:spcBef>
              <a:buNone/>
            </a:pPr>
            <a:endParaRPr lang="nl-NL" sz="3200" i="1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Fiscale </a:t>
            </a:r>
            <a:r>
              <a:rPr lang="nl-NL" dirty="0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774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24/05/16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13334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i="1" dirty="0" smtClean="0"/>
              <a:t>In Life, nothing is certain but death and taxes…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200" i="1" dirty="0" smtClean="0"/>
              <a:t>But some taxes are more certain than others. 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i="1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Fiscale </a:t>
            </a:r>
            <a:r>
              <a:rPr lang="nl-NL" dirty="0"/>
              <a:t>tips</a:t>
            </a:r>
          </a:p>
        </p:txBody>
      </p:sp>
      <p:sp>
        <p:nvSpPr>
          <p:cNvPr id="7" name="Pijl omlaag 6"/>
          <p:cNvSpPr/>
          <p:nvPr/>
        </p:nvSpPr>
        <p:spPr>
          <a:xfrm>
            <a:off x="1676401" y="2897777"/>
            <a:ext cx="973394" cy="2453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2351123" y="2897778"/>
            <a:ext cx="738664" cy="178355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NL" dirty="0" smtClean="0">
                <a:latin typeface="Chaparral Pro" charset="0"/>
                <a:ea typeface="Chaparral Pro" charset="0"/>
                <a:cs typeface="Chaparral Pro" charset="0"/>
              </a:rPr>
              <a:t>Minder sluitend,</a:t>
            </a:r>
          </a:p>
          <a:p>
            <a:r>
              <a:rPr lang="nl-NL" dirty="0" smtClean="0">
                <a:latin typeface="Chaparral Pro" charset="0"/>
                <a:ea typeface="Chaparral Pro" charset="0"/>
                <a:cs typeface="Chaparral Pro" charset="0"/>
              </a:rPr>
              <a:t>Meer planning</a:t>
            </a:r>
            <a:endParaRPr lang="nl-NL" dirty="0">
              <a:latin typeface="Chaparral Pro" charset="0"/>
              <a:ea typeface="Chaparral Pro" charset="0"/>
              <a:cs typeface="Chaparral Pro" charset="0"/>
            </a:endParaRP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3089788" y="2824315"/>
            <a:ext cx="4775745" cy="298381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Arial"/>
              <a:buChar char="•"/>
              <a:defRPr sz="2800" kern="1200" cap="none">
                <a:solidFill>
                  <a:srgbClr val="404040"/>
                </a:solidFill>
                <a:effectLst/>
                <a:latin typeface="Chaparral Pro" charset="0"/>
                <a:ea typeface="Chaparral Pro" charset="0"/>
                <a:cs typeface="Chaparral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Arial"/>
              <a:buChar char="•"/>
              <a:defRPr sz="2400" kern="1200" cap="none">
                <a:solidFill>
                  <a:srgbClr val="404040"/>
                </a:solidFill>
                <a:effectLst/>
                <a:latin typeface="Chaparral Pro" charset="0"/>
                <a:ea typeface="Chaparral Pro" charset="0"/>
                <a:cs typeface="Chaparral Pro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Arial"/>
              <a:buChar char="•"/>
              <a:defRPr sz="2000" kern="1200" cap="none">
                <a:solidFill>
                  <a:srgbClr val="404040"/>
                </a:solidFill>
                <a:effectLst/>
                <a:latin typeface="Chaparral Pro" charset="0"/>
                <a:ea typeface="Chaparral Pro" charset="0"/>
                <a:cs typeface="Chaparral Pro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Arial"/>
              <a:buChar char="•"/>
              <a:defRPr sz="1800" kern="1200" cap="none">
                <a:solidFill>
                  <a:srgbClr val="404040"/>
                </a:solidFill>
                <a:effectLst/>
                <a:latin typeface="Chaparral Pro" charset="0"/>
                <a:ea typeface="Chaparral Pro" charset="0"/>
                <a:cs typeface="Chaparral Pro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Arial"/>
              <a:buChar char="•"/>
              <a:defRPr sz="1800" kern="1200" cap="none">
                <a:solidFill>
                  <a:srgbClr val="404040"/>
                </a:solidFill>
                <a:effectLst/>
                <a:latin typeface="Chaparral Pro" charset="0"/>
                <a:ea typeface="Chaparral Pro" charset="0"/>
                <a:cs typeface="Chaparral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2000" dirty="0" smtClean="0"/>
              <a:t>BTW, accijnzen, verzekeringstaksen</a:t>
            </a:r>
          </a:p>
          <a:p>
            <a:pPr>
              <a:spcBef>
                <a:spcPts val="0"/>
              </a:spcBef>
            </a:pPr>
            <a:r>
              <a:rPr lang="nl-NL" sz="2000" dirty="0" smtClean="0"/>
              <a:t>Personenbelasting</a:t>
            </a:r>
          </a:p>
          <a:p>
            <a:pPr>
              <a:spcBef>
                <a:spcPts val="0"/>
              </a:spcBef>
            </a:pPr>
            <a:r>
              <a:rPr lang="nl-NL" sz="2000" dirty="0" smtClean="0"/>
              <a:t>Vennootschapsbelasting</a:t>
            </a:r>
          </a:p>
          <a:p>
            <a:pPr>
              <a:spcBef>
                <a:spcPts val="0"/>
              </a:spcBef>
            </a:pPr>
            <a:r>
              <a:rPr lang="nl-NL" sz="2000" dirty="0" smtClean="0"/>
              <a:t>Rechtspersonenbelasting</a:t>
            </a:r>
          </a:p>
          <a:p>
            <a:pPr>
              <a:spcBef>
                <a:spcPts val="0"/>
              </a:spcBef>
            </a:pPr>
            <a:r>
              <a:rPr lang="nl-NL" sz="2000" dirty="0" smtClean="0"/>
              <a:t>Belasting van de niet-inwoners</a:t>
            </a:r>
          </a:p>
          <a:p>
            <a:pPr>
              <a:spcBef>
                <a:spcPts val="0"/>
              </a:spcBef>
            </a:pPr>
            <a:r>
              <a:rPr lang="nl-NL" sz="2000" dirty="0" smtClean="0"/>
              <a:t>Registratierechten</a:t>
            </a:r>
          </a:p>
          <a:p>
            <a:pPr>
              <a:spcBef>
                <a:spcPts val="0"/>
              </a:spcBef>
            </a:pPr>
            <a:r>
              <a:rPr lang="nl-NL" sz="2000" dirty="0" smtClean="0"/>
              <a:t>Successierechten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15458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!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0039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Alternatieve </a:t>
            </a:r>
            <a:r>
              <a:rPr lang="nl-NL" dirty="0"/>
              <a:t>verloning </a:t>
            </a:r>
            <a:r>
              <a:rPr lang="nl-NL" dirty="0" smtClean="0"/>
              <a:t>| aandachtspunten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nl-NL" noProof="0" dirty="0" smtClean="0"/>
              <a:t>FOD Defensie = Belgische Staat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Niet onderworpen aan inkomstenbelasting (i.t.t. de meeste werkgevers)</a:t>
            </a:r>
          </a:p>
          <a:p>
            <a:pPr lvl="1">
              <a:lnSpc>
                <a:spcPct val="120000"/>
              </a:lnSpc>
            </a:pPr>
            <a:r>
              <a:rPr lang="nl-NL" noProof="0" dirty="0" smtClean="0"/>
              <a:t>Aftrekbaarheid kosten speelt dus geen rol</a:t>
            </a:r>
          </a:p>
          <a:p>
            <a:pPr>
              <a:lnSpc>
                <a:spcPct val="120000"/>
              </a:lnSpc>
            </a:pPr>
            <a:r>
              <a:rPr lang="nl-NL" noProof="0" dirty="0" smtClean="0"/>
              <a:t>Fiscale behandeling ambtenaar = werknemer</a:t>
            </a:r>
          </a:p>
          <a:p>
            <a:pPr>
              <a:lnSpc>
                <a:spcPct val="120000"/>
              </a:lnSpc>
            </a:pPr>
            <a:r>
              <a:rPr lang="nl-NL" noProof="0" dirty="0" smtClean="0"/>
              <a:t>Parafiscale behandeling ambtenaar ≠ </a:t>
            </a:r>
            <a:r>
              <a:rPr lang="nl-NL" dirty="0" smtClean="0"/>
              <a:t>werknemer !</a:t>
            </a:r>
          </a:p>
          <a:p>
            <a:pPr lvl="1">
              <a:lnSpc>
                <a:spcPct val="120000"/>
              </a:lnSpc>
            </a:pPr>
            <a:r>
              <a:rPr lang="nl-NL" noProof="0" dirty="0" smtClean="0"/>
              <a:t>Telkens sociaal statuut bekijken</a:t>
            </a:r>
          </a:p>
          <a:p>
            <a:pPr>
              <a:lnSpc>
                <a:spcPct val="120000"/>
              </a:lnSpc>
            </a:pPr>
            <a:r>
              <a:rPr lang="nl-NL" noProof="0" dirty="0" smtClean="0"/>
              <a:t>Bewijs werkelijke beroepskosten </a:t>
            </a:r>
            <a:r>
              <a:rPr lang="nl-NL" noProof="0" dirty="0" err="1" smtClean="0"/>
              <a:t>vs</a:t>
            </a:r>
            <a:r>
              <a:rPr lang="nl-NL" noProof="0" dirty="0" smtClean="0"/>
              <a:t> forfaitaire aftrek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Voordeel soms vrijgesteld op voorwaarde dat </a:t>
            </a:r>
            <a:endParaRPr lang="nl-NL" noProof="0" dirty="0" smtClean="0"/>
          </a:p>
          <a:p>
            <a:pPr>
              <a:lnSpc>
                <a:spcPct val="120000"/>
              </a:lnSpc>
            </a:pPr>
            <a:r>
              <a:rPr lang="nl-NL" noProof="0" dirty="0" smtClean="0"/>
              <a:t>Fiscaal en sociaalrechtelijk: vaak verschillende (methode van) waardering van het voordeel</a:t>
            </a:r>
          </a:p>
          <a:p>
            <a:pPr>
              <a:lnSpc>
                <a:spcPct val="120000"/>
              </a:lnSpc>
            </a:pPr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8193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1. Verkeersboetes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2955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</a:t>
            </a:r>
            <a:r>
              <a:rPr lang="nl-NL" dirty="0" smtClean="0"/>
              <a:t>. </a:t>
            </a:r>
            <a:r>
              <a:rPr lang="nl-NL" dirty="0" smtClean="0"/>
              <a:t>Verkeersboetes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nl-NL" dirty="0"/>
              <a:t>Buiten de uitoefening van </a:t>
            </a:r>
            <a:r>
              <a:rPr lang="nl-NL" dirty="0" smtClean="0"/>
              <a:t>het beroep: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Belastbaar als voordeel van alle aard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Tijdens de </a:t>
            </a:r>
            <a:r>
              <a:rPr lang="nl-NL" dirty="0"/>
              <a:t>dienstuitoefening maar geen dwingende </a:t>
            </a:r>
            <a:r>
              <a:rPr lang="nl-NL" dirty="0" smtClean="0"/>
              <a:t>instructies: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Belastbaar als voordeel van alle aard</a:t>
            </a:r>
          </a:p>
          <a:p>
            <a:pPr>
              <a:lnSpc>
                <a:spcPct val="120000"/>
              </a:lnSpc>
            </a:pPr>
            <a:r>
              <a:rPr lang="nl-NL" dirty="0"/>
              <a:t>Tijdens de dienstuitoefening maar </a:t>
            </a:r>
            <a:r>
              <a:rPr lang="nl-NL" dirty="0" smtClean="0"/>
              <a:t>weldwingende </a:t>
            </a:r>
            <a:r>
              <a:rPr lang="nl-NL" dirty="0"/>
              <a:t>instructies: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‘Kost eigen aan de werkgever’ </a:t>
            </a:r>
            <a:r>
              <a:rPr lang="nl-NL" dirty="0" smtClean="0">
                <a:sym typeface="Wingdings"/>
              </a:rPr>
              <a:t> niet belastbaar</a:t>
            </a:r>
            <a:r>
              <a:rPr lang="nl-NL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Aftrekbaar voor werkgever enkel indien het een VAA is voor werknemer</a:t>
            </a:r>
            <a:endParaRPr lang="nl-NL" dirty="0"/>
          </a:p>
          <a:p>
            <a:pPr>
              <a:lnSpc>
                <a:spcPct val="120000"/>
              </a:lnSpc>
            </a:pPr>
            <a:r>
              <a:rPr lang="nl-NL" u="sng" noProof="0" dirty="0" smtClean="0"/>
              <a:t>Voor werknemers</a:t>
            </a:r>
            <a:r>
              <a:rPr lang="nl-NL" noProof="0" dirty="0" smtClean="0"/>
              <a:t>: werkgever betaalt in alle gevallen een bijzondere solidariteitsbijdrage van 33% </a:t>
            </a:r>
            <a:r>
              <a:rPr lang="nl-NL" noProof="0" dirty="0" err="1" smtClean="0"/>
              <a:t>ipv</a:t>
            </a:r>
            <a:r>
              <a:rPr lang="nl-NL" noProof="0" dirty="0" smtClean="0"/>
              <a:t> normale SZ-bijdragen</a:t>
            </a:r>
          </a:p>
          <a:p>
            <a:pPr>
              <a:lnSpc>
                <a:spcPct val="120000"/>
              </a:lnSpc>
            </a:pPr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683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2. Groepsverzekering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5187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</a:t>
            </a:r>
            <a:r>
              <a:rPr lang="nl-NL" dirty="0" smtClean="0"/>
              <a:t>.a </a:t>
            </a:r>
            <a:r>
              <a:rPr lang="nl-NL" dirty="0" smtClean="0"/>
              <a:t>Groepsverzekering - eigenschappen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dirty="0"/>
              <a:t>= een verzekeringscontract dat de </a:t>
            </a:r>
            <a:r>
              <a:rPr lang="nl-NL" dirty="0" smtClean="0"/>
              <a:t>werkgever (verzekeringsnemer) </a:t>
            </a:r>
            <a:r>
              <a:rPr lang="nl-NL" dirty="0"/>
              <a:t>afsluit voor (een deel van) het </a:t>
            </a:r>
            <a:r>
              <a:rPr lang="nl-NL" dirty="0" smtClean="0"/>
              <a:t>personeel (verzekerde en begunstigde bij leven)</a:t>
            </a:r>
            <a:endParaRPr lang="nl-NL" dirty="0"/>
          </a:p>
          <a:p>
            <a:pPr>
              <a:lnSpc>
                <a:spcPct val="120000"/>
              </a:lnSpc>
            </a:pPr>
            <a:r>
              <a:rPr lang="nl-NL" dirty="0"/>
              <a:t>De werkgever stort periodiek een spaarbedrag (de premie) voor elk van de aangesloten werknemers </a:t>
            </a:r>
          </a:p>
          <a:p>
            <a:pPr>
              <a:lnSpc>
                <a:spcPct val="120000"/>
              </a:lnSpc>
            </a:pPr>
            <a:r>
              <a:rPr lang="nl-NL" dirty="0"/>
              <a:t>Sommige groepsverzekeringen voorzien dat de werknemer ook een eigen bijdrage kan storten</a:t>
            </a:r>
          </a:p>
          <a:p>
            <a:pPr>
              <a:lnSpc>
                <a:spcPct val="120000"/>
              </a:lnSpc>
            </a:pPr>
            <a:r>
              <a:rPr lang="nl-NL" dirty="0"/>
              <a:t>De voorwaarden van de groepsverzekering worden vastgelegd in een pensioenreglement </a:t>
            </a:r>
          </a:p>
        </p:txBody>
      </p:sp>
    </p:spTree>
    <p:extLst>
      <p:ext uri="{BB962C8B-B14F-4D97-AF65-F5344CB8AC3E}">
        <p14:creationId xmlns:p14="http://schemas.microsoft.com/office/powerpoint/2010/main" val="18511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</a:t>
            </a:r>
            <a:r>
              <a:rPr lang="nl-NL" dirty="0" smtClean="0"/>
              <a:t>. </a:t>
            </a:r>
            <a:r>
              <a:rPr lang="nl-NL" dirty="0" smtClean="0"/>
              <a:t>Groepsverzekering – de premies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noProof="0" dirty="0" smtClean="0"/>
              <a:t>= Uitgesteld loon dat fiscaal voordelig wordt behandeld bij werkgever en werknemer</a:t>
            </a:r>
          </a:p>
          <a:p>
            <a:pPr>
              <a:lnSpc>
                <a:spcPct val="120000"/>
              </a:lnSpc>
            </a:pPr>
            <a:r>
              <a:rPr lang="nl-NL" noProof="0" dirty="0" smtClean="0"/>
              <a:t>Bijdragen zijn aftrekbaar voor de werkgever binnen de grenzen van de 80%-regel </a:t>
            </a:r>
            <a:r>
              <a:rPr lang="nl-NL" sz="2000" noProof="0" dirty="0" smtClean="0"/>
              <a:t>(wettelijke en </a:t>
            </a:r>
            <a:r>
              <a:rPr lang="nl-NL" sz="2000" noProof="0" dirty="0" err="1" smtClean="0"/>
              <a:t>extra-legale</a:t>
            </a:r>
            <a:r>
              <a:rPr lang="nl-NL" sz="2000" noProof="0" dirty="0" smtClean="0"/>
              <a:t> uitkeringen mogen max. 80% van de laatste normale bruto-bezoldiging uitmaken)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Geen sociale bijdragen maar wel 4,4% </a:t>
            </a:r>
            <a:r>
              <a:rPr lang="nl-NL" dirty="0" err="1" smtClean="0"/>
              <a:t>verzekeringstaks</a:t>
            </a:r>
            <a:r>
              <a:rPr lang="nl-NL" dirty="0" smtClean="0"/>
              <a:t> op werkgeversbijdragen en 8,86 % bijdrage aan RVP</a:t>
            </a:r>
            <a:endParaRPr lang="nl-NL" noProof="0" dirty="0" smtClean="0"/>
          </a:p>
          <a:p>
            <a:pPr>
              <a:lnSpc>
                <a:spcPct val="120000"/>
              </a:lnSpc>
            </a:pPr>
            <a:r>
              <a:rPr lang="nl-NL" dirty="0" smtClean="0"/>
              <a:t>Werkgeversbijdragen niet belast als voordeel alle aard bij werknemer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Persoonlijke bijdragen werknemers geven recht op belastingvermindering van 30% </a:t>
            </a:r>
            <a:r>
              <a:rPr lang="nl-NL" dirty="0"/>
              <a:t>binnen de grenzen van de 80%-regel</a:t>
            </a:r>
          </a:p>
          <a:p>
            <a:pPr>
              <a:lnSpc>
                <a:spcPct val="120000"/>
              </a:lnSpc>
            </a:pPr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66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</a:t>
            </a:r>
            <a:r>
              <a:rPr lang="nl-NL" dirty="0" smtClean="0"/>
              <a:t>. </a:t>
            </a:r>
            <a:r>
              <a:rPr lang="nl-NL" dirty="0" smtClean="0"/>
              <a:t>Groepsverzekering – de uitkering (1/3)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88149" y="6307816"/>
            <a:ext cx="1143000" cy="365125"/>
          </a:xfrm>
        </p:spPr>
        <p:txBody>
          <a:bodyPr/>
          <a:lstStyle/>
          <a:p>
            <a:fld id="{2FCC8F89-CD65-1B45-9512-B73B47325B86}" type="datetime1">
              <a:rPr lang="nl-BE" smtClean="0"/>
              <a:t>23/05/16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951856" y="630781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10"/>
          </p:nvPr>
        </p:nvSpPr>
        <p:spPr>
          <a:xfrm>
            <a:off x="1669146" y="1490870"/>
            <a:ext cx="9275453" cy="427493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300" dirty="0" smtClean="0"/>
              <a:t>Fiscaal voordelige behandeling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Bij vervroegd pensioen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Bereiken wettelijke </a:t>
            </a:r>
            <a:r>
              <a:rPr lang="nl-NL" dirty="0"/>
              <a:t>pensioenleeftijd </a:t>
            </a:r>
            <a:r>
              <a:rPr lang="nl-NL" dirty="0" smtClean="0"/>
              <a:t>en </a:t>
            </a:r>
            <a:r>
              <a:rPr lang="nl-NL" dirty="0"/>
              <a:t>ten vroegste vanaf de leeftijd van 60 jaar</a:t>
            </a:r>
            <a:r>
              <a:rPr lang="nl-NL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nl-NL" dirty="0" err="1" smtClean="0"/>
              <a:t>Principi</a:t>
            </a:r>
            <a:r>
              <a:rPr lang="en-US" dirty="0" err="1" smtClean="0"/>
              <a:t>ële</a:t>
            </a:r>
            <a:r>
              <a:rPr lang="en-US" dirty="0" smtClean="0"/>
              <a:t> </a:t>
            </a:r>
            <a:r>
              <a:rPr lang="nl-NL" dirty="0" smtClean="0"/>
              <a:t>vervaldag </a:t>
            </a:r>
            <a:r>
              <a:rPr lang="nl-NL" dirty="0"/>
              <a:t>op 65 </a:t>
            </a:r>
            <a:r>
              <a:rPr lang="nl-NL" dirty="0" smtClean="0"/>
              <a:t>jaar – (‘wettelijke pensioenleeftijd’ neemt wel toe) </a:t>
            </a:r>
          </a:p>
          <a:p>
            <a:pPr>
              <a:lnSpc>
                <a:spcPct val="120000"/>
              </a:lnSpc>
            </a:pPr>
            <a:r>
              <a:rPr lang="nl-NL" dirty="0"/>
              <a:t>Zwaardere belasting </a:t>
            </a:r>
            <a:r>
              <a:rPr lang="nl-NL" dirty="0" smtClean="0"/>
              <a:t>op het </a:t>
            </a:r>
            <a:r>
              <a:rPr lang="nl-NL" dirty="0"/>
              <a:t>deel van de groepsverzekering dat gefinancierd wordt door de werkgever </a:t>
            </a:r>
            <a:r>
              <a:rPr lang="nl-NL" dirty="0" smtClean="0"/>
              <a:t>indien het opgenomen wordt op </a:t>
            </a:r>
            <a:r>
              <a:rPr lang="nl-NL" dirty="0"/>
              <a:t>60 of 61 jaar.</a:t>
            </a:r>
          </a:p>
          <a:p>
            <a:pPr>
              <a:lnSpc>
                <a:spcPct val="120000"/>
              </a:lnSpc>
            </a:pPr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196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arddi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7832</TotalTime>
  <Words>1034</Words>
  <Application>Microsoft Macintosh PowerPoint</Application>
  <PresentationFormat>Breedbeeld</PresentationFormat>
  <Paragraphs>167</Paragraphs>
  <Slides>24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Calibri</vt:lpstr>
      <vt:lpstr>Chaparral Pro</vt:lpstr>
      <vt:lpstr>Corbel</vt:lpstr>
      <vt:lpstr>ＭＳ Ｐゴシック</vt:lpstr>
      <vt:lpstr>Wingdings</vt:lpstr>
      <vt:lpstr>Wingdings 2</vt:lpstr>
      <vt:lpstr>Arial</vt:lpstr>
      <vt:lpstr>Standaarddia</vt:lpstr>
      <vt:lpstr> </vt:lpstr>
      <vt:lpstr>Alternatieve verloning (vervolg)</vt:lpstr>
      <vt:lpstr>Alternatieve verloning | aandachtspunten</vt:lpstr>
      <vt:lpstr>1. Verkeersboetes</vt:lpstr>
      <vt:lpstr>1. Verkeersboetes</vt:lpstr>
      <vt:lpstr>2. Groepsverzekering</vt:lpstr>
      <vt:lpstr>2.a Groepsverzekering - eigenschappen</vt:lpstr>
      <vt:lpstr>2. Groepsverzekering – de premies</vt:lpstr>
      <vt:lpstr>2. Groepsverzekering – de uitkering (1/3)</vt:lpstr>
      <vt:lpstr>2. Groepsverzekering - de uitkering (2/3)</vt:lpstr>
      <vt:lpstr>2. Groepsverzekering - de uitkering (3/3)</vt:lpstr>
      <vt:lpstr>2. Groepsverzekering – omzetting in rente</vt:lpstr>
      <vt:lpstr>3. Hospitalisatieverzekering</vt:lpstr>
      <vt:lpstr>3. Hospitalisatieverzekering</vt:lpstr>
      <vt:lpstr>4. IT-voordelen</vt:lpstr>
      <vt:lpstr>4. IT-voordelen</vt:lpstr>
      <vt:lpstr>5. Nog enkele fiscale tips</vt:lpstr>
      <vt:lpstr>5. Fiscale tips</vt:lpstr>
      <vt:lpstr>5. Fiscale tips</vt:lpstr>
      <vt:lpstr>5. Fiscale tips</vt:lpstr>
      <vt:lpstr>5. Fiscale tips</vt:lpstr>
      <vt:lpstr>5. Fiscale tips</vt:lpstr>
      <vt:lpstr>5. Fiscale tips</vt:lpstr>
      <vt:lpstr>Dank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Excess profit rulings and the State Aid finding</dc:title>
  <dc:creator>Mathieu Isenbaert</dc:creator>
  <cp:lastModifiedBy>Mathieu Isenbaert</cp:lastModifiedBy>
  <cp:revision>186</cp:revision>
  <cp:lastPrinted>2016-02-01T20:04:35Z</cp:lastPrinted>
  <dcterms:created xsi:type="dcterms:W3CDTF">2016-01-15T13:36:52Z</dcterms:created>
  <dcterms:modified xsi:type="dcterms:W3CDTF">2016-05-23T23:01:04Z</dcterms:modified>
</cp:coreProperties>
</file>